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9"/>
  </p:notesMasterIdLst>
  <p:sldIdLst>
    <p:sldId id="263" r:id="rId2"/>
    <p:sldId id="302" r:id="rId3"/>
    <p:sldId id="275" r:id="rId4"/>
    <p:sldId id="279" r:id="rId5"/>
    <p:sldId id="303" r:id="rId6"/>
    <p:sldId id="304" r:id="rId7"/>
    <p:sldId id="305" r:id="rId8"/>
  </p:sldIdLst>
  <p:sldSz cx="9906000" cy="6858000" type="A4"/>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ABFCF23-3B69-468F-B69F-88F6DE6A72F2}" styleName="中間スタイル 1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86" autoAdjust="0"/>
    <p:restoredTop sz="94660"/>
  </p:normalViewPr>
  <p:slideViewPr>
    <p:cSldViewPr snapToGrid="0">
      <p:cViewPr>
        <p:scale>
          <a:sx n="133" d="100"/>
          <a:sy n="133" d="100"/>
        </p:scale>
        <p:origin x="2856" y="4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s>
</file>

<file path=ppt/media/image1.pn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2EBF96-84A6-3648-9BCD-369C8955BFB1}" type="datetimeFigureOut">
              <a:rPr kumimoji="1" lang="ja-JP" altLang="en-US" smtClean="0"/>
              <a:t>2017/1/20</a:t>
            </a:fld>
            <a:endParaRPr kumimoji="1" lang="ja-JP" altLang="en-US"/>
          </a:p>
        </p:txBody>
      </p:sp>
      <p:sp>
        <p:nvSpPr>
          <p:cNvPr id="4" name="スライド イメージ プレースホルダー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A86314-0D59-8A45-9B51-59993C9508BE}" type="slidenum">
              <a:rPr kumimoji="1" lang="ja-JP" altLang="en-US" smtClean="0"/>
              <a:t>‹#›</a:t>
            </a:fld>
            <a:endParaRPr kumimoji="1" lang="ja-JP" altLang="en-US"/>
          </a:p>
        </p:txBody>
      </p:sp>
    </p:spTree>
    <p:extLst>
      <p:ext uri="{BB962C8B-B14F-4D97-AF65-F5344CB8AC3E}">
        <p14:creationId xmlns:p14="http://schemas.microsoft.com/office/powerpoint/2010/main" val="8203373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65A86314-0D59-8A45-9B51-59993C9508BE}" type="slidenum">
              <a:rPr kumimoji="1" lang="ja-JP" altLang="en-US" smtClean="0"/>
              <a:t>1</a:t>
            </a:fld>
            <a:endParaRPr kumimoji="1" lang="ja-JP" altLang="en-US"/>
          </a:p>
        </p:txBody>
      </p:sp>
    </p:spTree>
    <p:extLst>
      <p:ext uri="{BB962C8B-B14F-4D97-AF65-F5344CB8AC3E}">
        <p14:creationId xmlns:p14="http://schemas.microsoft.com/office/powerpoint/2010/main" val="2247142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238250" y="1122363"/>
            <a:ext cx="7429500" cy="2387600"/>
          </a:xfrm>
        </p:spPr>
        <p:txBody>
          <a:bodyPr anchor="b"/>
          <a:lstStyle>
            <a:lvl1pPr algn="ctr">
              <a:defRPr sz="4875"/>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238250" y="3602038"/>
            <a:ext cx="7429500" cy="1655762"/>
          </a:xfrm>
        </p:spPr>
        <p:txBody>
          <a:bodyPr/>
          <a:lstStyle>
            <a:lvl1pPr marL="0" indent="0" algn="ctr">
              <a:buNone/>
              <a:defRPr sz="1950"/>
            </a:lvl1pPr>
            <a:lvl2pPr marL="371475" indent="0" algn="ctr">
              <a:buNone/>
              <a:defRPr sz="1625"/>
            </a:lvl2pPr>
            <a:lvl3pPr marL="742950" indent="0" algn="ctr">
              <a:buNone/>
              <a:defRPr sz="1463"/>
            </a:lvl3pPr>
            <a:lvl4pPr marL="1114425" indent="0" algn="ctr">
              <a:buNone/>
              <a:defRPr sz="1300"/>
            </a:lvl4pPr>
            <a:lvl5pPr marL="1485900" indent="0" algn="ctr">
              <a:buNone/>
              <a:defRPr sz="1300"/>
            </a:lvl5pPr>
            <a:lvl6pPr marL="1857375" indent="0" algn="ctr">
              <a:buNone/>
              <a:defRPr sz="1300"/>
            </a:lvl6pPr>
            <a:lvl7pPr marL="2228850" indent="0" algn="ctr">
              <a:buNone/>
              <a:defRPr sz="1300"/>
            </a:lvl7pPr>
            <a:lvl8pPr marL="2600325" indent="0" algn="ctr">
              <a:buNone/>
              <a:defRPr sz="1300"/>
            </a:lvl8pPr>
            <a:lvl9pPr marL="2971800" indent="0" algn="ctr">
              <a:buNone/>
              <a:defRPr sz="13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7088981" y="365125"/>
            <a:ext cx="2135981"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681037" y="365125"/>
            <a:ext cx="6284119"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81038" y="365127"/>
            <a:ext cx="8543925" cy="701674"/>
          </a:xfrm>
        </p:spPr>
        <p:txBody>
          <a:bodyPr>
            <a:normAutofit/>
          </a:bodyPr>
          <a:lstStyle>
            <a:lvl1pPr>
              <a:defRPr sz="3200"/>
            </a:lvl1pPr>
          </a:lstStyle>
          <a:p>
            <a:r>
              <a:rPr kumimoji="1" lang="ja-JP" altLang="en-US" dirty="0" smtClean="0"/>
              <a:t>マスター タイトルの書式設定</a:t>
            </a:r>
            <a:endParaRPr kumimoji="1" lang="ja-JP" altLang="en-US" dirty="0"/>
          </a:p>
        </p:txBody>
      </p:sp>
      <p:sp>
        <p:nvSpPr>
          <p:cNvPr id="3" name="コンテンツ プレースホルダー 2"/>
          <p:cNvSpPr>
            <a:spLocks noGrp="1"/>
          </p:cNvSpPr>
          <p:nvPr>
            <p:ph idx="1"/>
          </p:nvPr>
        </p:nvSpPr>
        <p:spPr>
          <a:xfrm>
            <a:off x="681038" y="1253067"/>
            <a:ext cx="8543925" cy="5384800"/>
          </a:xfrm>
        </p:spPr>
        <p:txBody>
          <a:bodyPr/>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9" name="スライド番号プレースホルダー 8"/>
          <p:cNvSpPr>
            <a:spLocks noGrp="1"/>
          </p:cNvSpPr>
          <p:nvPr>
            <p:ph type="sldNum" sz="quarter" idx="12"/>
          </p:nvPr>
        </p:nvSpPr>
        <p:spPr>
          <a:xfrm>
            <a:off x="9065941" y="100359"/>
            <a:ext cx="840059" cy="365125"/>
          </a:xfrm>
        </p:spPr>
        <p:txBody>
          <a:bodyPr/>
          <a:lstStyle>
            <a:lvl1pPr>
              <a:defRPr sz="2800">
                <a:solidFill>
                  <a:schemeClr val="bg1"/>
                </a:solidFill>
                <a:latin typeface="+mn-ea"/>
                <a:ea typeface="+mn-ea"/>
              </a:defRPr>
            </a:lvl1pPr>
          </a:lstStyle>
          <a:p>
            <a:fld id="{7E081743-69C2-4806-8438-6E72C5188B45}" type="slidenum">
              <a:rPr lang="ja-JP" altLang="en-US" smtClean="0"/>
              <a:pPr/>
              <a:t>‹#›</a:t>
            </a:fld>
            <a:endParaRPr lang="ja-JP"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675878" y="1709739"/>
            <a:ext cx="8543925" cy="2852737"/>
          </a:xfrm>
        </p:spPr>
        <p:txBody>
          <a:bodyPr anchor="b"/>
          <a:lstStyle>
            <a:lvl1pPr>
              <a:defRPr sz="4875"/>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75878" y="4589464"/>
            <a:ext cx="8543925" cy="1500187"/>
          </a:xfrm>
        </p:spPr>
        <p:txBody>
          <a:bodyPr/>
          <a:lstStyle>
            <a:lvl1pPr marL="0" indent="0">
              <a:buNone/>
              <a:defRPr sz="1950">
                <a:solidFill>
                  <a:schemeClr val="tx1">
                    <a:tint val="75000"/>
                  </a:schemeClr>
                </a:solidFill>
              </a:defRPr>
            </a:lvl1pPr>
            <a:lvl2pPr marL="371475" indent="0">
              <a:buNone/>
              <a:defRPr sz="1625">
                <a:solidFill>
                  <a:schemeClr val="tx1">
                    <a:tint val="75000"/>
                  </a:schemeClr>
                </a:solidFill>
              </a:defRPr>
            </a:lvl2pPr>
            <a:lvl3pPr marL="742950" indent="0">
              <a:buNone/>
              <a:defRPr sz="1463">
                <a:solidFill>
                  <a:schemeClr val="tx1">
                    <a:tint val="75000"/>
                  </a:schemeClr>
                </a:solidFill>
              </a:defRPr>
            </a:lvl3pPr>
            <a:lvl4pPr marL="1114425" indent="0">
              <a:buNone/>
              <a:defRPr sz="1300">
                <a:solidFill>
                  <a:schemeClr val="tx1">
                    <a:tint val="75000"/>
                  </a:schemeClr>
                </a:solidFill>
              </a:defRPr>
            </a:lvl4pPr>
            <a:lvl5pPr marL="1485900" indent="0">
              <a:buNone/>
              <a:defRPr sz="1300">
                <a:solidFill>
                  <a:schemeClr val="tx1">
                    <a:tint val="75000"/>
                  </a:schemeClr>
                </a:solidFill>
              </a:defRPr>
            </a:lvl5pPr>
            <a:lvl6pPr marL="1857375" indent="0">
              <a:buNone/>
              <a:defRPr sz="1300">
                <a:solidFill>
                  <a:schemeClr val="tx1">
                    <a:tint val="75000"/>
                  </a:schemeClr>
                </a:solidFill>
              </a:defRPr>
            </a:lvl6pPr>
            <a:lvl7pPr marL="2228850" indent="0">
              <a:buNone/>
              <a:defRPr sz="1300">
                <a:solidFill>
                  <a:schemeClr val="tx1">
                    <a:tint val="75000"/>
                  </a:schemeClr>
                </a:solidFill>
              </a:defRPr>
            </a:lvl7pPr>
            <a:lvl8pPr marL="2600325" indent="0">
              <a:buNone/>
              <a:defRPr sz="1300">
                <a:solidFill>
                  <a:schemeClr val="tx1">
                    <a:tint val="75000"/>
                  </a:schemeClr>
                </a:solidFill>
              </a:defRPr>
            </a:lvl8pPr>
            <a:lvl9pPr marL="2971800" indent="0">
              <a:buNone/>
              <a:defRPr sz="13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681038" y="1825625"/>
            <a:ext cx="421005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5014913" y="1825625"/>
            <a:ext cx="421005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682328" y="365126"/>
            <a:ext cx="8543925"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82328" y="1681163"/>
            <a:ext cx="4190702" cy="823912"/>
          </a:xfrm>
        </p:spPr>
        <p:txBody>
          <a:bodyPr anchor="b"/>
          <a:lstStyle>
            <a:lvl1pPr marL="0" indent="0">
              <a:buNone/>
              <a:defRPr sz="1950" b="1"/>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682328" y="2505075"/>
            <a:ext cx="4190702"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5014913" y="1681163"/>
            <a:ext cx="4211340" cy="823912"/>
          </a:xfrm>
        </p:spPr>
        <p:txBody>
          <a:bodyPr anchor="b"/>
          <a:lstStyle>
            <a:lvl1pPr marL="0" indent="0">
              <a:buNone/>
              <a:defRPr sz="1950" b="1"/>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5014913" y="2505075"/>
            <a:ext cx="4211340"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82328" y="457200"/>
            <a:ext cx="3194943" cy="1600200"/>
          </a:xfrm>
        </p:spPr>
        <p:txBody>
          <a:bodyPr anchor="b"/>
          <a:lstStyle>
            <a:lvl1pPr>
              <a:defRPr sz="26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4211340" y="987426"/>
            <a:ext cx="5014913" cy="4873625"/>
          </a:xfrm>
        </p:spPr>
        <p:txBody>
          <a:bodyPr/>
          <a:lstStyle>
            <a:lvl1pPr>
              <a:defRPr sz="2600"/>
            </a:lvl1pPr>
            <a:lvl2pPr>
              <a:defRPr sz="2275"/>
            </a:lvl2pPr>
            <a:lvl3pPr>
              <a:defRPr sz="1950"/>
            </a:lvl3pPr>
            <a:lvl4pPr>
              <a:defRPr sz="1625"/>
            </a:lvl4pPr>
            <a:lvl5pPr>
              <a:defRPr sz="1625"/>
            </a:lvl5pPr>
            <a:lvl6pPr>
              <a:defRPr sz="1625"/>
            </a:lvl6pPr>
            <a:lvl7pPr>
              <a:defRPr sz="1625"/>
            </a:lvl7pPr>
            <a:lvl8pPr>
              <a:defRPr sz="1625"/>
            </a:lvl8pPr>
            <a:lvl9pPr>
              <a:defRPr sz="1625"/>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682328" y="2057400"/>
            <a:ext cx="3194943" cy="3811588"/>
          </a:xfrm>
        </p:spPr>
        <p:txBody>
          <a:bodyPr/>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682328" y="457200"/>
            <a:ext cx="3194943" cy="1600200"/>
          </a:xfrm>
        </p:spPr>
        <p:txBody>
          <a:bodyPr anchor="b"/>
          <a:lstStyle>
            <a:lvl1pPr>
              <a:defRPr sz="26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4211340" y="987426"/>
            <a:ext cx="5014913" cy="4873625"/>
          </a:xfrm>
        </p:spPr>
        <p:txBody>
          <a:bodyPr/>
          <a:lstStyle>
            <a:lvl1pPr marL="0" indent="0">
              <a:buNone/>
              <a:defRPr sz="2600"/>
            </a:lvl1pPr>
            <a:lvl2pPr marL="371475" indent="0">
              <a:buNone/>
              <a:defRPr sz="2275"/>
            </a:lvl2pPr>
            <a:lvl3pPr marL="742950" indent="0">
              <a:buNone/>
              <a:defRPr sz="1950"/>
            </a:lvl3pPr>
            <a:lvl4pPr marL="1114425" indent="0">
              <a:buNone/>
              <a:defRPr sz="1625"/>
            </a:lvl4pPr>
            <a:lvl5pPr marL="1485900" indent="0">
              <a:buNone/>
              <a:defRPr sz="1625"/>
            </a:lvl5pPr>
            <a:lvl6pPr marL="1857375" indent="0">
              <a:buNone/>
              <a:defRPr sz="1625"/>
            </a:lvl6pPr>
            <a:lvl7pPr marL="2228850" indent="0">
              <a:buNone/>
              <a:defRPr sz="1625"/>
            </a:lvl7pPr>
            <a:lvl8pPr marL="2600325" indent="0">
              <a:buNone/>
              <a:defRPr sz="1625"/>
            </a:lvl8pPr>
            <a:lvl9pPr marL="2971800" indent="0">
              <a:buNone/>
              <a:defRPr sz="1625"/>
            </a:lvl9pPr>
          </a:lstStyle>
          <a:p>
            <a:endParaRPr kumimoji="1" lang="ja-JP" altLang="en-US"/>
          </a:p>
        </p:txBody>
      </p:sp>
      <p:sp>
        <p:nvSpPr>
          <p:cNvPr id="4" name="テキスト プレースホルダー 3"/>
          <p:cNvSpPr>
            <a:spLocks noGrp="1"/>
          </p:cNvSpPr>
          <p:nvPr>
            <p:ph type="body" sz="half" idx="2"/>
          </p:nvPr>
        </p:nvSpPr>
        <p:spPr>
          <a:xfrm>
            <a:off x="682328" y="2057400"/>
            <a:ext cx="3194943" cy="3811588"/>
          </a:xfrm>
        </p:spPr>
        <p:txBody>
          <a:bodyPr/>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681038" y="365126"/>
            <a:ext cx="8543925"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681038" y="6356351"/>
            <a:ext cx="2228850" cy="365125"/>
          </a:xfrm>
          <a:prstGeom prst="rect">
            <a:avLst/>
          </a:prstGeom>
        </p:spPr>
        <p:txBody>
          <a:bodyPr vert="horz" lIns="91440" tIns="45720" rIns="91440" bIns="45720" rtlCol="0" anchor="ctr"/>
          <a:lstStyle>
            <a:lvl1pPr algn="l">
              <a:defRPr sz="975">
                <a:solidFill>
                  <a:schemeClr val="tx1">
                    <a:tint val="75000"/>
                  </a:schemeClr>
                </a:solidFill>
              </a:defRPr>
            </a:lvl1pPr>
          </a:lstStyle>
          <a:p>
            <a:endParaRPr kumimoji="1" lang="ja-JP" altLang="en-US"/>
          </a:p>
        </p:txBody>
      </p:sp>
      <p:sp>
        <p:nvSpPr>
          <p:cNvPr id="5" name="フッター プレースホルダー 4"/>
          <p:cNvSpPr>
            <a:spLocks noGrp="1"/>
          </p:cNvSpPr>
          <p:nvPr>
            <p:ph type="ftr" sz="quarter" idx="3"/>
          </p:nvPr>
        </p:nvSpPr>
        <p:spPr>
          <a:xfrm>
            <a:off x="3281363" y="6356351"/>
            <a:ext cx="3343275" cy="365125"/>
          </a:xfrm>
          <a:prstGeom prst="rect">
            <a:avLst/>
          </a:prstGeom>
        </p:spPr>
        <p:txBody>
          <a:bodyPr vert="horz" lIns="91440" tIns="45720" rIns="91440" bIns="45720" rtlCol="0" anchor="ctr"/>
          <a:lstStyle>
            <a:lvl1pPr algn="ctr">
              <a:defRPr sz="975">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996113" y="6356351"/>
            <a:ext cx="2228850" cy="365125"/>
          </a:xfrm>
          <a:prstGeom prst="rect">
            <a:avLst/>
          </a:prstGeom>
        </p:spPr>
        <p:txBody>
          <a:bodyPr vert="horz" lIns="91440" tIns="45720" rIns="91440" bIns="45720" rtlCol="0" anchor="ctr"/>
          <a:lstStyle>
            <a:lvl1pPr algn="r">
              <a:defRPr sz="975">
                <a:solidFill>
                  <a:schemeClr val="tx1">
                    <a:tint val="75000"/>
                  </a:schemeClr>
                </a:solidFill>
              </a:defRPr>
            </a:lvl1pPr>
          </a:lstStyle>
          <a:p>
            <a:fld id="{7E081743-69C2-4806-8438-6E72C5188B45}" type="slidenum">
              <a:rPr kumimoji="1" lang="ja-JP" altLang="en-US" smtClean="0"/>
              <a:t>‹#›</a:t>
            </a:fld>
            <a:endParaRPr kumimoji="1" lang="ja-JP" altLang="en-US"/>
          </a:p>
        </p:txBody>
      </p:sp>
    </p:spTree>
    <p:extLst>
      <p:ext uri="{BB962C8B-B14F-4D97-AF65-F5344CB8AC3E}">
        <p14:creationId xmlns:p14="http://schemas.microsoft.com/office/powerpoint/2010/main" val="15392674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742950" rtl="0" eaLnBrk="1" latinLnBrk="0" hangingPunct="1">
        <a:lnSpc>
          <a:spcPct val="90000"/>
        </a:lnSpc>
        <a:spcBef>
          <a:spcPct val="0"/>
        </a:spcBef>
        <a:buNone/>
        <a:defRPr kumimoji="1" sz="3575" kern="1200">
          <a:solidFill>
            <a:schemeClr val="tx1"/>
          </a:solidFill>
          <a:latin typeface="+mj-lt"/>
          <a:ea typeface="+mj-ea"/>
          <a:cs typeface="+mj-cs"/>
        </a:defRPr>
      </a:lvl1pPr>
    </p:titleStyle>
    <p:bodyStyle>
      <a:lvl1pPr marL="185738" indent="-185738" algn="l" defTabSz="742950" rtl="0" eaLnBrk="1" latinLnBrk="0" hangingPunct="1">
        <a:lnSpc>
          <a:spcPct val="90000"/>
        </a:lnSpc>
        <a:spcBef>
          <a:spcPts val="813"/>
        </a:spcBef>
        <a:buFont typeface="Arial"/>
        <a:buChar char="•"/>
        <a:defRPr kumimoji="1" sz="2275"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a:buChar char="•"/>
        <a:defRPr kumimoji="1"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a:buChar char="•"/>
        <a:defRPr kumimoji="1" sz="1625"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9pPr>
    </p:bodyStyle>
    <p:otherStyle>
      <a:defPPr>
        <a:defRPr lang="ja-JP"/>
      </a:defPPr>
      <a:lvl1pPr marL="0" algn="l" defTabSz="742950" rtl="0" eaLnBrk="1" latinLnBrk="0" hangingPunct="1">
        <a:defRPr kumimoji="1" sz="1463" kern="1200">
          <a:solidFill>
            <a:schemeClr val="tx1"/>
          </a:solidFill>
          <a:latin typeface="+mn-lt"/>
          <a:ea typeface="+mn-ea"/>
          <a:cs typeface="+mn-cs"/>
        </a:defRPr>
      </a:lvl1pPr>
      <a:lvl2pPr marL="371475" algn="l" defTabSz="742950" rtl="0" eaLnBrk="1" latinLnBrk="0" hangingPunct="1">
        <a:defRPr kumimoji="1" sz="1463" kern="1200">
          <a:solidFill>
            <a:schemeClr val="tx1"/>
          </a:solidFill>
          <a:latin typeface="+mn-lt"/>
          <a:ea typeface="+mn-ea"/>
          <a:cs typeface="+mn-cs"/>
        </a:defRPr>
      </a:lvl2pPr>
      <a:lvl3pPr marL="742950" algn="l" defTabSz="742950" rtl="0" eaLnBrk="1" latinLnBrk="0" hangingPunct="1">
        <a:defRPr kumimoji="1" sz="1463" kern="1200">
          <a:solidFill>
            <a:schemeClr val="tx1"/>
          </a:solidFill>
          <a:latin typeface="+mn-lt"/>
          <a:ea typeface="+mn-ea"/>
          <a:cs typeface="+mn-cs"/>
        </a:defRPr>
      </a:lvl3pPr>
      <a:lvl4pPr marL="1114425" algn="l" defTabSz="742950" rtl="0" eaLnBrk="1" latinLnBrk="0" hangingPunct="1">
        <a:defRPr kumimoji="1" sz="1463" kern="1200">
          <a:solidFill>
            <a:schemeClr val="tx1"/>
          </a:solidFill>
          <a:latin typeface="+mn-lt"/>
          <a:ea typeface="+mn-ea"/>
          <a:cs typeface="+mn-cs"/>
        </a:defRPr>
      </a:lvl4pPr>
      <a:lvl5pPr marL="1485900" algn="l" defTabSz="742950" rtl="0" eaLnBrk="1" latinLnBrk="0" hangingPunct="1">
        <a:defRPr kumimoji="1" sz="1463" kern="1200">
          <a:solidFill>
            <a:schemeClr val="tx1"/>
          </a:solidFill>
          <a:latin typeface="+mn-lt"/>
          <a:ea typeface="+mn-ea"/>
          <a:cs typeface="+mn-cs"/>
        </a:defRPr>
      </a:lvl5pPr>
      <a:lvl6pPr marL="1857375" algn="l" defTabSz="742950" rtl="0" eaLnBrk="1" latinLnBrk="0" hangingPunct="1">
        <a:defRPr kumimoji="1" sz="1463" kern="1200">
          <a:solidFill>
            <a:schemeClr val="tx1"/>
          </a:solidFill>
          <a:latin typeface="+mn-lt"/>
          <a:ea typeface="+mn-ea"/>
          <a:cs typeface="+mn-cs"/>
        </a:defRPr>
      </a:lvl6pPr>
      <a:lvl7pPr marL="2228850" algn="l" defTabSz="742950" rtl="0" eaLnBrk="1" latinLnBrk="0" hangingPunct="1">
        <a:defRPr kumimoji="1" sz="1463" kern="1200">
          <a:solidFill>
            <a:schemeClr val="tx1"/>
          </a:solidFill>
          <a:latin typeface="+mn-lt"/>
          <a:ea typeface="+mn-ea"/>
          <a:cs typeface="+mn-cs"/>
        </a:defRPr>
      </a:lvl7pPr>
      <a:lvl8pPr marL="2600325" algn="l" defTabSz="742950" rtl="0" eaLnBrk="1" latinLnBrk="0" hangingPunct="1">
        <a:defRPr kumimoji="1" sz="1463" kern="1200">
          <a:solidFill>
            <a:schemeClr val="tx1"/>
          </a:solidFill>
          <a:latin typeface="+mn-lt"/>
          <a:ea typeface="+mn-ea"/>
          <a:cs typeface="+mn-cs"/>
        </a:defRPr>
      </a:lvl8pPr>
      <a:lvl9pPr marL="2971800" algn="l" defTabSz="742950" rtl="0" eaLnBrk="1" latinLnBrk="0" hangingPunct="1">
        <a:defRPr kumimoji="1" sz="146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p:cNvSpPr/>
          <p:nvPr/>
        </p:nvSpPr>
        <p:spPr>
          <a:xfrm>
            <a:off x="0" y="4025463"/>
            <a:ext cx="9906000" cy="2832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p:cNvSpPr>
            <a:spLocks noGrp="1"/>
          </p:cNvSpPr>
          <p:nvPr>
            <p:ph type="ctrTitle"/>
          </p:nvPr>
        </p:nvSpPr>
        <p:spPr>
          <a:xfrm>
            <a:off x="0" y="0"/>
            <a:ext cx="9906000" cy="2038710"/>
          </a:xfrm>
          <a:solidFill>
            <a:schemeClr val="tx1">
              <a:lumMod val="65000"/>
              <a:lumOff val="35000"/>
            </a:schemeClr>
          </a:solidFill>
        </p:spPr>
        <p:txBody>
          <a:bodyPr anchor="ctr">
            <a:noAutofit/>
          </a:bodyPr>
          <a:lstStyle/>
          <a:p>
            <a:r>
              <a:rPr lang="en-US" altLang="ja-JP" b="1" dirty="0" smtClean="0">
                <a:solidFill>
                  <a:schemeClr val="bg1"/>
                </a:solidFill>
              </a:rPr>
              <a:t>Global</a:t>
            </a:r>
            <a:r>
              <a:rPr lang="ja-JP" altLang="en-US" b="1" dirty="0" smtClean="0">
                <a:solidFill>
                  <a:schemeClr val="bg1"/>
                </a:solidFill>
              </a:rPr>
              <a:t> </a:t>
            </a:r>
            <a:r>
              <a:rPr lang="en-US" altLang="ja-JP" b="1" dirty="0" smtClean="0">
                <a:solidFill>
                  <a:schemeClr val="bg1"/>
                </a:solidFill>
              </a:rPr>
              <a:t>PBL</a:t>
            </a:r>
            <a:r>
              <a:rPr lang="ja-JP" altLang="en-US" b="1" dirty="0" smtClean="0">
                <a:solidFill>
                  <a:schemeClr val="bg1"/>
                </a:solidFill>
              </a:rPr>
              <a:t> </a:t>
            </a:r>
            <a:r>
              <a:rPr lang="en-US" altLang="ja-JP" b="1" dirty="0" smtClean="0">
                <a:solidFill>
                  <a:schemeClr val="bg1"/>
                </a:solidFill>
              </a:rPr>
              <a:t>with UBD</a:t>
            </a:r>
            <a:br>
              <a:rPr lang="en-US" altLang="ja-JP" b="1" dirty="0" smtClean="0">
                <a:solidFill>
                  <a:schemeClr val="bg1"/>
                </a:solidFill>
              </a:rPr>
            </a:br>
            <a:r>
              <a:rPr lang="en-US" altLang="ja-JP" sz="4800" b="1" dirty="0" smtClean="0">
                <a:solidFill>
                  <a:schemeClr val="bg1"/>
                </a:solidFill>
              </a:rPr>
              <a:t>Regular update meeting </a:t>
            </a:r>
            <a:r>
              <a:rPr lang="en-US" altLang="ja-JP" sz="4800" b="1" dirty="0" smtClean="0">
                <a:solidFill>
                  <a:schemeClr val="bg1"/>
                </a:solidFill>
              </a:rPr>
              <a:t/>
            </a:r>
            <a:br>
              <a:rPr lang="en-US" altLang="ja-JP" sz="4800" b="1" dirty="0" smtClean="0">
                <a:solidFill>
                  <a:schemeClr val="bg1"/>
                </a:solidFill>
              </a:rPr>
            </a:br>
            <a:r>
              <a:rPr lang="en-US" altLang="ja-JP" sz="3200" b="1" dirty="0" smtClean="0">
                <a:solidFill>
                  <a:schemeClr val="bg1"/>
                </a:solidFill>
              </a:rPr>
              <a:t> </a:t>
            </a:r>
            <a:r>
              <a:rPr lang="en-US" altLang="ja-JP" sz="3200" b="1" dirty="0">
                <a:solidFill>
                  <a:schemeClr val="bg1"/>
                </a:solidFill>
              </a:rPr>
              <a:t>Flood Observing </a:t>
            </a:r>
            <a:r>
              <a:rPr lang="en-US" altLang="ja-JP" sz="3200" b="1" dirty="0" smtClean="0">
                <a:solidFill>
                  <a:schemeClr val="bg1"/>
                </a:solidFill>
              </a:rPr>
              <a:t>System </a:t>
            </a:r>
            <a:r>
              <a:rPr lang="en-US" altLang="ja-JP" sz="3200" b="1" dirty="0">
                <a:solidFill>
                  <a:schemeClr val="bg1"/>
                </a:solidFill>
              </a:rPr>
              <a:t>Researching </a:t>
            </a:r>
            <a:r>
              <a:rPr lang="en-US" altLang="ja-JP" sz="3200" b="1" dirty="0" smtClean="0">
                <a:solidFill>
                  <a:schemeClr val="bg1"/>
                </a:solidFill>
              </a:rPr>
              <a:t>project</a:t>
            </a:r>
            <a:endParaRPr lang="ja-JP" altLang="en-US" sz="3200" b="1" dirty="0">
              <a:solidFill>
                <a:schemeClr val="bg1"/>
              </a:solidFill>
            </a:endParaRPr>
          </a:p>
        </p:txBody>
      </p:sp>
      <p:sp>
        <p:nvSpPr>
          <p:cNvPr id="5" name="コンテンツ プレースホルダー 4"/>
          <p:cNvSpPr>
            <a:spLocks noGrp="1"/>
          </p:cNvSpPr>
          <p:nvPr>
            <p:ph type="subTitle" idx="1"/>
          </p:nvPr>
        </p:nvSpPr>
        <p:spPr>
          <a:xfrm>
            <a:off x="355458" y="4244044"/>
            <a:ext cx="9275233" cy="2568537"/>
          </a:xfrm>
        </p:spPr>
        <p:txBody>
          <a:bodyPr>
            <a:noAutofit/>
          </a:bodyPr>
          <a:lstStyle/>
          <a:p>
            <a:pPr algn="just">
              <a:lnSpc>
                <a:spcPts val="2420"/>
              </a:lnSpc>
              <a:spcBef>
                <a:spcPts val="2013"/>
              </a:spcBef>
            </a:pPr>
            <a:r>
              <a:rPr lang="en-US" altLang="ja-JP" sz="2400" kern="100" dirty="0" smtClean="0">
                <a:latin typeface="Yu Mincho" charset="-128"/>
                <a:ea typeface="Yu Mincho" charset="-128"/>
                <a:cs typeface="Yu Mincho" charset="-128"/>
              </a:rPr>
              <a:t>- In the previous project of Flood Observing System in 2015, </a:t>
            </a:r>
            <a:br>
              <a:rPr lang="en-US" altLang="ja-JP" sz="2400" kern="100" dirty="0" smtClean="0">
                <a:latin typeface="Yu Mincho" charset="-128"/>
                <a:ea typeface="Yu Mincho" charset="-128"/>
                <a:cs typeface="Yu Mincho" charset="-128"/>
              </a:rPr>
            </a:br>
            <a:r>
              <a:rPr lang="en-US" altLang="ja-JP" sz="2400" kern="100" dirty="0" smtClean="0">
                <a:latin typeface="Yu Mincho" charset="-128"/>
                <a:ea typeface="Yu Mincho" charset="-128"/>
                <a:cs typeface="Yu Mincho" charset="-128"/>
              </a:rPr>
              <a:t>we achieved to develop demonstrative product of simple function of flood Observing system from sensing data to storing and browsing in Web application. </a:t>
            </a:r>
          </a:p>
          <a:p>
            <a:pPr algn="just">
              <a:lnSpc>
                <a:spcPts val="2420"/>
              </a:lnSpc>
              <a:spcBef>
                <a:spcPts val="2013"/>
              </a:spcBef>
            </a:pPr>
            <a:r>
              <a:rPr lang="en-US" altLang="ja-JP" sz="2400" kern="100" dirty="0" smtClean="0">
                <a:latin typeface="Yu Mincho" charset="-128"/>
                <a:ea typeface="Yu Mincho" charset="-128"/>
                <a:cs typeface="Yu Mincho" charset="-128"/>
              </a:rPr>
              <a:t>- Thanks to great contribution of UBD, we were honored to get outstanding reputation, and we would like to keep this activity to improve our product for the level of practical use.</a:t>
            </a:r>
            <a:endParaRPr lang="ja-JP" altLang="ja-JP" sz="2400" dirty="0">
              <a:latin typeface="Yu Mincho" charset="-128"/>
              <a:ea typeface="Yu Mincho" charset="-128"/>
              <a:cs typeface="Yu Mincho" charset="-128"/>
            </a:endParaRPr>
          </a:p>
        </p:txBody>
      </p:sp>
      <p:sp>
        <p:nvSpPr>
          <p:cNvPr id="2" name="テキスト ボックス 1"/>
          <p:cNvSpPr txBox="1"/>
          <p:nvPr/>
        </p:nvSpPr>
        <p:spPr>
          <a:xfrm>
            <a:off x="1087998" y="2310086"/>
            <a:ext cx="7810151" cy="523220"/>
          </a:xfrm>
          <a:prstGeom prst="rect">
            <a:avLst/>
          </a:prstGeom>
          <a:noFill/>
        </p:spPr>
        <p:txBody>
          <a:bodyPr wrap="none" rtlCol="0">
            <a:spAutoFit/>
          </a:bodyPr>
          <a:lstStyle/>
          <a:p>
            <a:r>
              <a:rPr kumimoji="1" lang="en-US" altLang="ja-JP" sz="2800" b="1" dirty="0" smtClean="0"/>
              <a:t>Advanced Institute of Industrial Technology</a:t>
            </a:r>
            <a:endParaRPr kumimoji="1" lang="ja-JP" altLang="en-US" sz="2800" b="1" dirty="0"/>
          </a:p>
        </p:txBody>
      </p:sp>
      <p:sp>
        <p:nvSpPr>
          <p:cNvPr id="3" name="テキスト ボックス 2"/>
          <p:cNvSpPr txBox="1"/>
          <p:nvPr/>
        </p:nvSpPr>
        <p:spPr>
          <a:xfrm>
            <a:off x="-1" y="3025936"/>
            <a:ext cx="9906001" cy="1015663"/>
          </a:xfrm>
          <a:prstGeom prst="rect">
            <a:avLst/>
          </a:prstGeom>
          <a:noFill/>
        </p:spPr>
        <p:txBody>
          <a:bodyPr wrap="square" rtlCol="0">
            <a:spAutoFit/>
          </a:bodyPr>
          <a:lstStyle/>
          <a:p>
            <a:pPr algn="ctr"/>
            <a:r>
              <a:rPr kumimoji="1" lang="en-US" altLang="ja-JP" sz="2000" dirty="0" smtClean="0"/>
              <a:t>Hiroshi Adachi, </a:t>
            </a:r>
            <a:r>
              <a:rPr kumimoji="1" lang="en-US" altLang="ja-JP" sz="2000" dirty="0" err="1" smtClean="0"/>
              <a:t>Sayuri</a:t>
            </a:r>
            <a:r>
              <a:rPr kumimoji="1" lang="en-US" altLang="ja-JP" sz="2000" dirty="0" smtClean="0"/>
              <a:t> </a:t>
            </a:r>
            <a:r>
              <a:rPr kumimoji="1" lang="en-US" altLang="ja-JP" sz="2000" dirty="0" err="1" smtClean="0"/>
              <a:t>Yatabe</a:t>
            </a:r>
            <a:endParaRPr kumimoji="1" lang="en-US" altLang="ja-JP" sz="2000" dirty="0" smtClean="0"/>
          </a:p>
          <a:p>
            <a:pPr algn="ctr"/>
            <a:r>
              <a:rPr lang="en-US" altLang="ja-JP" sz="2000" dirty="0" smtClean="0"/>
              <a:t>Yumiko Miyake(Assistant), Yosuke Tsuchiya(Professor) </a:t>
            </a:r>
          </a:p>
          <a:p>
            <a:pPr algn="ctr"/>
            <a:r>
              <a:rPr lang="en-US" altLang="ja-JP" sz="2000" dirty="0" smtClean="0"/>
              <a:t>Seiichi </a:t>
            </a:r>
            <a:r>
              <a:rPr lang="en-US" altLang="ja-JP" sz="2000" dirty="0" err="1" smtClean="0"/>
              <a:t>Kawata</a:t>
            </a:r>
            <a:r>
              <a:rPr lang="en-US" altLang="ja-JP" sz="2000" dirty="0" smtClean="0"/>
              <a:t> (President)</a:t>
            </a:r>
            <a:endParaRPr kumimoji="1" lang="ja-JP" altLang="en-US" sz="2000" dirty="0"/>
          </a:p>
        </p:txBody>
      </p:sp>
    </p:spTree>
    <p:extLst>
      <p:ext uri="{BB962C8B-B14F-4D97-AF65-F5344CB8AC3E}">
        <p14:creationId xmlns:p14="http://schemas.microsoft.com/office/powerpoint/2010/main" val="18469996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81038" y="986737"/>
            <a:ext cx="8543925" cy="5384800"/>
          </a:xfrm>
        </p:spPr>
        <p:txBody>
          <a:bodyPr>
            <a:normAutofit fontScale="25000" lnSpcReduction="20000"/>
          </a:bodyPr>
          <a:lstStyle/>
          <a:p>
            <a:r>
              <a:rPr kumimoji="1" lang="en-US" altLang="ja-JP" dirty="0" smtClean="0"/>
              <a:t>Member introduction</a:t>
            </a:r>
          </a:p>
          <a:p>
            <a:pPr marL="536575" lvl="1" indent="-165100">
              <a:buFont typeface="Wingdings" charset="2"/>
              <a:buChar char="ü"/>
            </a:pPr>
            <a:endParaRPr lang="en-US" altLang="ja-JP" dirty="0" smtClean="0"/>
          </a:p>
          <a:p>
            <a:r>
              <a:rPr lang="en-US" altLang="ja-JP" dirty="0" smtClean="0"/>
              <a:t>Progress update</a:t>
            </a:r>
          </a:p>
          <a:p>
            <a:pPr marL="536575" lvl="2" indent="-165100">
              <a:spcBef>
                <a:spcPts val="813"/>
              </a:spcBef>
              <a:buFont typeface="Wingdings" charset="2"/>
              <a:buChar char="ü"/>
            </a:pPr>
            <a:r>
              <a:rPr lang="en-US" altLang="ja-JP" dirty="0" smtClean="0"/>
              <a:t>Overall Schedule</a:t>
            </a:r>
          </a:p>
          <a:p>
            <a:pPr marL="536575" lvl="2" indent="-165100">
              <a:spcBef>
                <a:spcPts val="813"/>
              </a:spcBef>
              <a:buFont typeface="Wingdings" charset="2"/>
              <a:buChar char="ü"/>
            </a:pPr>
            <a:endParaRPr lang="en-US" altLang="ja-JP" dirty="0"/>
          </a:p>
          <a:p>
            <a:r>
              <a:rPr lang="en-US" altLang="ja-JP" dirty="0" err="1" smtClean="0"/>
              <a:t>SysML</a:t>
            </a:r>
            <a:r>
              <a:rPr lang="en-US" altLang="ja-JP" dirty="0" smtClean="0"/>
              <a:t> Study</a:t>
            </a:r>
          </a:p>
          <a:p>
            <a:pPr marL="536575" lvl="2" indent="-165100">
              <a:spcBef>
                <a:spcPts val="813"/>
              </a:spcBef>
              <a:buFont typeface="Wingdings" charset="2"/>
              <a:buChar char="ü"/>
            </a:pPr>
            <a:endParaRPr lang="en-US" altLang="ja-JP" dirty="0"/>
          </a:p>
          <a:p>
            <a:pPr marL="536575" lvl="2" indent="-165100">
              <a:spcBef>
                <a:spcPts val="813"/>
              </a:spcBef>
              <a:buFont typeface="Wingdings" charset="2"/>
              <a:buChar char="ü"/>
            </a:pPr>
            <a:endParaRPr lang="en-US" altLang="ja-JP" dirty="0"/>
          </a:p>
          <a:p>
            <a:r>
              <a:rPr lang="en-US" altLang="ja-JP" dirty="0" err="1"/>
              <a:t>SysML</a:t>
            </a:r>
            <a:r>
              <a:rPr lang="en-US" altLang="ja-JP" dirty="0"/>
              <a:t> Study</a:t>
            </a:r>
          </a:p>
          <a:p>
            <a:endParaRPr lang="en-US" altLang="ja-JP" dirty="0" smtClean="0"/>
          </a:p>
          <a:p>
            <a:r>
              <a:rPr lang="en-US" altLang="ja-JP" dirty="0" smtClean="0"/>
              <a:t>Update on Observation plan</a:t>
            </a:r>
          </a:p>
          <a:p>
            <a:pPr marL="536575" lvl="2" indent="-165100">
              <a:spcBef>
                <a:spcPts val="813"/>
              </a:spcBef>
              <a:buFont typeface="Wingdings" charset="2"/>
              <a:buChar char="ü"/>
            </a:pPr>
            <a:r>
              <a:rPr lang="en-US" altLang="ja-JP" dirty="0" smtClean="0"/>
              <a:t>Research plan</a:t>
            </a:r>
          </a:p>
          <a:p>
            <a:pPr marL="536575" lvl="2" indent="-165100">
              <a:spcBef>
                <a:spcPts val="813"/>
              </a:spcBef>
              <a:buFont typeface="Wingdings" charset="2"/>
              <a:buChar char="ü"/>
            </a:pPr>
            <a:r>
              <a:rPr lang="en-US" altLang="ja-JP" dirty="0" smtClean="0"/>
              <a:t>Brunei Tour</a:t>
            </a:r>
          </a:p>
          <a:p>
            <a:pPr marL="536575" lvl="2" indent="-165100">
              <a:spcBef>
                <a:spcPts val="813"/>
              </a:spcBef>
              <a:buFont typeface="Wingdings" charset="2"/>
              <a:buChar char="ü"/>
            </a:pPr>
            <a:endParaRPr lang="en-US" altLang="ja-JP" dirty="0"/>
          </a:p>
          <a:p>
            <a:pPr marL="536575" lvl="2" indent="-165100">
              <a:spcBef>
                <a:spcPts val="813"/>
              </a:spcBef>
              <a:buFont typeface="Wingdings" charset="2"/>
              <a:buChar char="ü"/>
            </a:pPr>
            <a:endParaRPr lang="en-US" altLang="ja-JP" dirty="0"/>
          </a:p>
          <a:p>
            <a:r>
              <a:rPr lang="en-US" altLang="ja-JP" dirty="0" err="1"/>
              <a:t>SysML</a:t>
            </a:r>
            <a:r>
              <a:rPr lang="en-US" altLang="ja-JP" dirty="0"/>
              <a:t> Study</a:t>
            </a:r>
          </a:p>
          <a:p>
            <a:pPr lvl="1"/>
            <a:endParaRPr lang="en-US" altLang="ja-JP" dirty="0"/>
          </a:p>
          <a:p>
            <a:r>
              <a:rPr lang="en-US" altLang="ja-JP" dirty="0" smtClean="0"/>
              <a:t>Visiting to Brunei</a:t>
            </a:r>
            <a:endParaRPr lang="en-US" altLang="ja-JP" dirty="0"/>
          </a:p>
          <a:p>
            <a:pPr marL="536575" lvl="2" indent="-165100">
              <a:spcBef>
                <a:spcPts val="813"/>
              </a:spcBef>
              <a:buFont typeface="Wingdings" charset="2"/>
              <a:buChar char="ü"/>
            </a:pPr>
            <a:r>
              <a:rPr lang="en-US" altLang="ja-JP" dirty="0"/>
              <a:t>Overall Schedule</a:t>
            </a:r>
          </a:p>
          <a:p>
            <a:pPr marL="536575" lvl="2" indent="-165100">
              <a:spcBef>
                <a:spcPts val="813"/>
              </a:spcBef>
              <a:buFont typeface="Wingdings" charset="2"/>
              <a:buChar char="ü"/>
            </a:pPr>
            <a:endParaRPr lang="en-US" altLang="ja-JP" dirty="0"/>
          </a:p>
          <a:p>
            <a:r>
              <a:rPr lang="en-US" altLang="ja-JP" dirty="0" err="1" smtClean="0"/>
              <a:t>SysML</a:t>
            </a:r>
            <a:r>
              <a:rPr lang="en-US" altLang="ja-JP" dirty="0" smtClean="0"/>
              <a:t> Study</a:t>
            </a:r>
            <a:endParaRPr lang="en-US" altLang="ja-JP" dirty="0"/>
          </a:p>
          <a:p>
            <a:pPr marL="536575" lvl="2" indent="-165100">
              <a:spcBef>
                <a:spcPts val="813"/>
              </a:spcBef>
              <a:buFont typeface="Wingdings" charset="2"/>
              <a:buChar char="ü"/>
            </a:pPr>
            <a:r>
              <a:rPr lang="en-US" altLang="ja-JP" dirty="0"/>
              <a:t>Overall Schedule</a:t>
            </a:r>
          </a:p>
          <a:p>
            <a:endParaRPr lang="en-US" altLang="ja-JP" dirty="0" smtClean="0"/>
          </a:p>
          <a:p>
            <a:pPr lvl="1"/>
            <a:endParaRPr lang="en-US" altLang="ja-JP" dirty="0"/>
          </a:p>
          <a:p>
            <a:endParaRPr lang="en-US" altLang="ja-JP" dirty="0"/>
          </a:p>
          <a:p>
            <a:r>
              <a:rPr lang="ja-JP" altLang="en-US" dirty="0"/>
              <a:t>・ブルネイ側メンバー紹介</a:t>
            </a:r>
          </a:p>
          <a:p>
            <a:r>
              <a:rPr lang="ja-JP" altLang="en-US" dirty="0"/>
              <a:t>　（先日、リヤ先生と話しました。アサインされたようです）</a:t>
            </a:r>
          </a:p>
          <a:p>
            <a:r>
              <a:rPr lang="ja-JP" altLang="en-US" dirty="0"/>
              <a:t>　→準備できてませんでしたが、自己紹介</a:t>
            </a:r>
            <a:r>
              <a:rPr lang="en-US" altLang="ja-JP" dirty="0" err="1"/>
              <a:t>ppt</a:t>
            </a:r>
            <a:r>
              <a:rPr lang="ja-JP" altLang="en-US" dirty="0"/>
              <a:t>の交換をお願いしましょう</a:t>
            </a:r>
          </a:p>
          <a:p>
            <a:r>
              <a:rPr lang="ja-JP" altLang="en-US" dirty="0"/>
              <a:t>・スケジュールのアップデートと確認</a:t>
            </a:r>
          </a:p>
          <a:p>
            <a:r>
              <a:rPr lang="ja-JP" altLang="en-US" dirty="0"/>
              <a:t>　→こないだやたべさんに電子化して頂いたものがベースです。</a:t>
            </a:r>
          </a:p>
          <a:p>
            <a:r>
              <a:rPr lang="ja-JP" altLang="en-US" dirty="0"/>
              <a:t>　　明日の打ち合わせ中に内容確認しながら英語化させて下さい。</a:t>
            </a:r>
          </a:p>
          <a:p>
            <a:r>
              <a:rPr lang="ja-JP" altLang="en-US" dirty="0"/>
              <a:t>・</a:t>
            </a:r>
            <a:r>
              <a:rPr lang="en-US" altLang="ja-JP" dirty="0" err="1"/>
              <a:t>SysML</a:t>
            </a:r>
            <a:r>
              <a:rPr lang="ja-JP" altLang="en-US" dirty="0"/>
              <a:t>のフィードバック（ブルネイ側確認結果の共有）</a:t>
            </a:r>
          </a:p>
          <a:p>
            <a:r>
              <a:rPr lang="ja-JP" altLang="en-US" dirty="0"/>
              <a:t>　→ただ、感想等を聞くだけです</a:t>
            </a:r>
          </a:p>
          <a:p>
            <a:r>
              <a:rPr lang="ja-JP" altLang="en-US" dirty="0"/>
              <a:t>・実験計画の検討状況について</a:t>
            </a:r>
            <a:r>
              <a:rPr lang="en-US" altLang="ja-JP" dirty="0"/>
              <a:t>update</a:t>
            </a:r>
          </a:p>
          <a:p>
            <a:r>
              <a:rPr lang="ja-JP" altLang="en-US" dirty="0"/>
              <a:t>　→こちら側の</a:t>
            </a:r>
            <a:r>
              <a:rPr lang="en-US" altLang="ja-JP" dirty="0"/>
              <a:t>Update</a:t>
            </a:r>
            <a:r>
              <a:rPr lang="ja-JP" altLang="en-US" dirty="0"/>
              <a:t>として、矢田部さんの</a:t>
            </a:r>
            <a:r>
              <a:rPr lang="en-US" altLang="ja-JP" dirty="0" err="1"/>
              <a:t>SysML</a:t>
            </a:r>
            <a:r>
              <a:rPr lang="ja-JP" altLang="en-US" dirty="0"/>
              <a:t>サンプルの説明を</a:t>
            </a:r>
          </a:p>
          <a:p>
            <a:r>
              <a:rPr lang="ja-JP" altLang="en-US" dirty="0"/>
              <a:t>　　してもらおうと思いますが可能でしょうか？</a:t>
            </a:r>
          </a:p>
          <a:p>
            <a:r>
              <a:rPr lang="ja-JP" altLang="en-US" dirty="0"/>
              <a:t>　→ブルネイ側は設置場所についてまとめたらしいです（土屋先生情報）</a:t>
            </a:r>
          </a:p>
          <a:p>
            <a:r>
              <a:rPr lang="ja-JP" altLang="en-US" dirty="0"/>
              <a:t>・ブルネイツアーの</a:t>
            </a:r>
            <a:r>
              <a:rPr lang="ja-JP" altLang="en-US" dirty="0" smtClean="0"/>
              <a:t>スケジュール</a:t>
            </a:r>
            <a:endParaRPr lang="ja-JP" altLang="en-US" dirty="0"/>
          </a:p>
          <a:p>
            <a:r>
              <a:rPr lang="ja-JP" altLang="en-US" dirty="0"/>
              <a:t>　→３月連休弾丸で。詳細は事前</a:t>
            </a:r>
            <a:r>
              <a:rPr lang="en-US" altLang="ja-JP" dirty="0"/>
              <a:t>MTG</a:t>
            </a:r>
            <a:r>
              <a:rPr lang="ja-JP" altLang="en-US" dirty="0"/>
              <a:t>で。</a:t>
            </a:r>
          </a:p>
          <a:p>
            <a:r>
              <a:rPr lang="ja-JP" altLang="en-US" dirty="0"/>
              <a:t>・次回までのアクションとスケジュールの</a:t>
            </a:r>
            <a:r>
              <a:rPr lang="ja-JP" altLang="en-US" dirty="0" smtClean="0"/>
              <a:t>確認</a:t>
            </a:r>
          </a:p>
          <a:p>
            <a:r>
              <a:rPr lang="ja-JP" altLang="en-US" dirty="0" smtClean="0"/>
              <a:t>その他</a:t>
            </a:r>
            <a:r>
              <a:rPr lang="ja-JP" altLang="en-US" dirty="0"/>
              <a:t>、下記、気になった点ご連絡します。</a:t>
            </a:r>
          </a:p>
          <a:p>
            <a:r>
              <a:rPr lang="ja-JP" altLang="en-US" dirty="0"/>
              <a:t>明日テレコン後、もしくは１１時の事前</a:t>
            </a:r>
            <a:r>
              <a:rPr lang="en-US" altLang="ja-JP" dirty="0"/>
              <a:t>MTG</a:t>
            </a:r>
            <a:r>
              <a:rPr lang="ja-JP" altLang="en-US" dirty="0"/>
              <a:t>で相談させて下さい。</a:t>
            </a:r>
          </a:p>
          <a:p>
            <a:r>
              <a:rPr lang="ja-JP" altLang="en-US" dirty="0"/>
              <a:t>・議事録のブルネイ側とのシェア （英語版作成のやり方について）</a:t>
            </a:r>
          </a:p>
          <a:p>
            <a:r>
              <a:rPr lang="ja-JP" altLang="en-US" dirty="0"/>
              <a:t>・そろそろ個別のワークショップ（</a:t>
            </a:r>
            <a:r>
              <a:rPr lang="en-US" altLang="ja-JP" dirty="0" err="1"/>
              <a:t>Ph</a:t>
            </a:r>
            <a:r>
              <a:rPr lang="ja-JP" altLang="en-US" dirty="0"/>
              <a:t>１分、</a:t>
            </a:r>
            <a:r>
              <a:rPr lang="en-US" altLang="ja-JP" dirty="0" err="1"/>
              <a:t>Ph</a:t>
            </a:r>
            <a:r>
              <a:rPr lang="ja-JP" altLang="en-US" dirty="0"/>
              <a:t>２分）に分解していかないと・・</a:t>
            </a:r>
          </a:p>
          <a:p>
            <a:r>
              <a:rPr lang="ja-JP" altLang="en-US" dirty="0"/>
              <a:t>　　＋それぞれのアウトプットも・</a:t>
            </a:r>
            <a:r>
              <a:rPr lang="ja-JP" altLang="en-US" dirty="0" smtClean="0"/>
              <a:t>・</a:t>
            </a:r>
            <a:endParaRPr lang="ja-JP" altLang="en-US" dirty="0"/>
          </a:p>
        </p:txBody>
      </p:sp>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2</a:t>
            </a:fld>
            <a:endParaRPr lang="ja-JP" altLang="en-US" dirty="0"/>
          </a:p>
        </p:txBody>
      </p:sp>
      <p:sp>
        <p:nvSpPr>
          <p:cNvPr id="7"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Agenda</a:t>
            </a:r>
            <a:endParaRPr lang="ja-JP" altLang="en-US" b="1" dirty="0">
              <a:solidFill>
                <a:schemeClr val="bg1"/>
              </a:solidFill>
            </a:endParaRPr>
          </a:p>
        </p:txBody>
      </p:sp>
      <p:sp>
        <p:nvSpPr>
          <p:cNvPr id="8"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2</a:t>
            </a:fld>
            <a:endParaRPr lang="ja-JP" altLang="en-US" dirty="0"/>
          </a:p>
        </p:txBody>
      </p:sp>
    </p:spTree>
    <p:extLst>
      <p:ext uri="{BB962C8B-B14F-4D97-AF65-F5344CB8AC3E}">
        <p14:creationId xmlns:p14="http://schemas.microsoft.com/office/powerpoint/2010/main" val="1463329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p>
            <a:r>
              <a:rPr lang="en-US" altLang="ja-JP" dirty="0" smtClean="0"/>
              <a:t>Member introduction</a:t>
            </a:r>
            <a:endParaRPr kumimoji="1" lang="en-US" altLang="ja-JP" dirty="0" smtClean="0"/>
          </a:p>
          <a:p>
            <a:r>
              <a:rPr kumimoji="1" lang="en-US" altLang="ja-JP" dirty="0" smtClean="0"/>
              <a:t>Project </a:t>
            </a:r>
            <a:r>
              <a:rPr kumimoji="1" lang="en-US" altLang="ja-JP" dirty="0" smtClean="0"/>
              <a:t>update</a:t>
            </a:r>
            <a:endParaRPr lang="en-US" altLang="ja-JP" dirty="0" smtClean="0"/>
          </a:p>
          <a:p>
            <a:r>
              <a:rPr kumimoji="1" lang="en-US" altLang="ja-JP" dirty="0" smtClean="0"/>
              <a:t>Next action</a:t>
            </a:r>
          </a:p>
          <a:p>
            <a:endParaRPr kumimoji="1" lang="ja-JP" altLang="en-US" dirty="0"/>
          </a:p>
        </p:txBody>
      </p:sp>
      <p:sp>
        <p:nvSpPr>
          <p:cNvPr id="5" name="タイトル 1"/>
          <p:cNvSpPr txBox="1">
            <a:spLocks/>
          </p:cNvSpPr>
          <p:nvPr/>
        </p:nvSpPr>
        <p:spPr>
          <a:xfrm>
            <a:off x="0" y="-45019"/>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Agenda</a:t>
            </a:r>
            <a:endParaRPr lang="ja-JP" altLang="en-US" b="1" dirty="0">
              <a:solidFill>
                <a:schemeClr val="bg1"/>
              </a:solidFill>
            </a:endParaRPr>
          </a:p>
        </p:txBody>
      </p:sp>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3</a:t>
            </a:fld>
            <a:endParaRPr lang="ja-JP" altLang="en-US" dirty="0"/>
          </a:p>
        </p:txBody>
      </p:sp>
    </p:spTree>
    <p:extLst>
      <p:ext uri="{BB962C8B-B14F-4D97-AF65-F5344CB8AC3E}">
        <p14:creationId xmlns:p14="http://schemas.microsoft.com/office/powerpoint/2010/main" val="26435866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5" name="タイトル 1"/>
          <p:cNvSpPr txBox="1">
            <a:spLocks/>
          </p:cNvSpPr>
          <p:nvPr/>
        </p:nvSpPr>
        <p:spPr>
          <a:xfrm>
            <a:off x="0" y="-45019"/>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Member introduction</a:t>
            </a:r>
            <a:endParaRPr lang="ja-JP" altLang="en-US" b="1" dirty="0">
              <a:solidFill>
                <a:schemeClr val="bg1"/>
              </a:solidFill>
            </a:endParaRPr>
          </a:p>
        </p:txBody>
      </p:sp>
      <p:sp>
        <p:nvSpPr>
          <p:cNvPr id="6" name="コンテンツ プレースホルダー 2"/>
          <p:cNvSpPr txBox="1">
            <a:spLocks/>
          </p:cNvSpPr>
          <p:nvPr/>
        </p:nvSpPr>
        <p:spPr>
          <a:xfrm>
            <a:off x="112154" y="1878225"/>
            <a:ext cx="5106617" cy="2162296"/>
          </a:xfrm>
          <a:prstGeom prst="rect">
            <a:avLst/>
          </a:prstGeom>
        </p:spPr>
        <p:txBody>
          <a:bodyPr vert="horz" lIns="91440" tIns="45720" rIns="91440" bIns="45720" rtlCol="0">
            <a:noAutofit/>
          </a:bodyPr>
          <a:lstStyle>
            <a:lvl1pPr marL="185738" indent="-185738" algn="l" defTabSz="742950" rtl="0" eaLnBrk="1" latinLnBrk="0" hangingPunct="1">
              <a:lnSpc>
                <a:spcPct val="90000"/>
              </a:lnSpc>
              <a:spcBef>
                <a:spcPts val="813"/>
              </a:spcBef>
              <a:buFont typeface="Arial"/>
              <a:buChar char="•"/>
              <a:defRPr kumimoji="1" sz="2275"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a:buChar char="•"/>
              <a:defRPr kumimoji="1"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a:buChar char="•"/>
              <a:defRPr kumimoji="1" sz="1625"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9pPr>
          </a:lstStyle>
          <a:p>
            <a:pPr marL="269875" lvl="2" indent="-260350">
              <a:spcBef>
                <a:spcPts val="813"/>
              </a:spcBef>
            </a:pPr>
            <a:r>
              <a:rPr lang="en-US" altLang="ja-JP" sz="1600" dirty="0" smtClean="0"/>
              <a:t>Project </a:t>
            </a:r>
            <a:r>
              <a:rPr lang="en-US" altLang="ja-JP" sz="1600" dirty="0"/>
              <a:t>Owner: Seiichi </a:t>
            </a:r>
            <a:r>
              <a:rPr lang="en-US" altLang="ja-JP" sz="1600" dirty="0" err="1"/>
              <a:t>Kawata</a:t>
            </a:r>
            <a:endParaRPr lang="en-US" altLang="ja-JP" sz="1600" dirty="0"/>
          </a:p>
          <a:p>
            <a:pPr marL="269875" lvl="2" indent="-260350">
              <a:spcBef>
                <a:spcPts val="813"/>
              </a:spcBef>
            </a:pPr>
            <a:r>
              <a:rPr lang="en-US" altLang="ja-JP" sz="1600" dirty="0" smtClean="0"/>
              <a:t>Supervisor</a:t>
            </a:r>
            <a:r>
              <a:rPr lang="en-US" altLang="ja-JP" sz="1600" dirty="0"/>
              <a:t>: Yosuke Tsuchiya</a:t>
            </a:r>
          </a:p>
          <a:p>
            <a:pPr marL="269875" lvl="2" indent="-260350">
              <a:spcBef>
                <a:spcPts val="813"/>
              </a:spcBef>
            </a:pPr>
            <a:r>
              <a:rPr lang="en-US" altLang="ja-JP" sz="1600" dirty="0" smtClean="0"/>
              <a:t>Assistant: </a:t>
            </a:r>
            <a:r>
              <a:rPr lang="en-US" altLang="ja-JP" sz="1600" dirty="0"/>
              <a:t>Yumiko Miyake</a:t>
            </a:r>
          </a:p>
          <a:p>
            <a:pPr marL="269875" lvl="2" indent="-260350">
              <a:spcBef>
                <a:spcPts val="813"/>
              </a:spcBef>
            </a:pPr>
            <a:r>
              <a:rPr lang="en-US" altLang="ja-JP" sz="1600" dirty="0"/>
              <a:t>Project Manager: Hiroshi Adachi</a:t>
            </a:r>
          </a:p>
          <a:p>
            <a:pPr marL="269875" lvl="2" indent="-260350">
              <a:spcBef>
                <a:spcPts val="813"/>
              </a:spcBef>
            </a:pPr>
            <a:r>
              <a:rPr lang="en-US" altLang="ja-JP" sz="1600" dirty="0"/>
              <a:t>Technical Lead: </a:t>
            </a:r>
            <a:r>
              <a:rPr lang="en-US" altLang="ja-JP" sz="1600" dirty="0" err="1"/>
              <a:t>Sayuri</a:t>
            </a:r>
            <a:r>
              <a:rPr lang="en-US" altLang="ja-JP" sz="1600" dirty="0"/>
              <a:t> </a:t>
            </a:r>
            <a:r>
              <a:rPr lang="en-US" altLang="ja-JP" sz="1600" dirty="0" err="1"/>
              <a:t>Yatabe</a:t>
            </a:r>
            <a:endParaRPr lang="en-US" altLang="ja-JP" sz="1600" dirty="0"/>
          </a:p>
          <a:p>
            <a:pPr marL="269875" lvl="2" indent="-260350">
              <a:spcBef>
                <a:spcPts val="813"/>
              </a:spcBef>
            </a:pPr>
            <a:r>
              <a:rPr lang="en-US" altLang="ja-JP" sz="1600" dirty="0"/>
              <a:t>Developer: </a:t>
            </a:r>
            <a:r>
              <a:rPr lang="en-US" altLang="ja-JP" sz="1600" dirty="0" smtClean="0"/>
              <a:t>Hiroshi </a:t>
            </a:r>
            <a:r>
              <a:rPr lang="en-US" altLang="ja-JP" sz="1600" dirty="0" err="1" smtClean="0"/>
              <a:t>Kamatsuka</a:t>
            </a:r>
            <a:endParaRPr lang="en-US" altLang="ja-JP" sz="1600" dirty="0" smtClean="0">
              <a:solidFill>
                <a:srgbClr val="FF0000"/>
              </a:solidFill>
            </a:endParaRPr>
          </a:p>
        </p:txBody>
      </p:sp>
      <p:sp>
        <p:nvSpPr>
          <p:cNvPr id="7" name="テキスト ボックス 6"/>
          <p:cNvSpPr txBox="1"/>
          <p:nvPr/>
        </p:nvSpPr>
        <p:spPr>
          <a:xfrm>
            <a:off x="1434848" y="1175217"/>
            <a:ext cx="2622145" cy="660502"/>
          </a:xfrm>
          <a:prstGeom prst="rect">
            <a:avLst/>
          </a:prstGeom>
          <a:noFill/>
        </p:spPr>
        <p:txBody>
          <a:bodyPr wrap="square" rtlCol="0">
            <a:spAutoFit/>
          </a:bodyPr>
          <a:lstStyle/>
          <a:p>
            <a:pPr marL="342900" lvl="1" indent="-342900">
              <a:lnSpc>
                <a:spcPts val="2200"/>
              </a:lnSpc>
              <a:buFont typeface="Arial" charset="0"/>
              <a:buChar char="•"/>
            </a:pPr>
            <a:r>
              <a:rPr lang="en-US" altLang="ja-JP" sz="2400" dirty="0" smtClean="0"/>
              <a:t>Project Lead</a:t>
            </a:r>
          </a:p>
          <a:p>
            <a:pPr marL="342900" lvl="1" indent="-342900">
              <a:lnSpc>
                <a:spcPts val="2200"/>
              </a:lnSpc>
              <a:buFont typeface="Arial" charset="0"/>
              <a:buChar char="•"/>
            </a:pPr>
            <a:r>
              <a:rPr lang="en-US" altLang="ja-JP" sz="2400" dirty="0" smtClean="0"/>
              <a:t>Execution</a:t>
            </a:r>
            <a:endParaRPr lang="en-US" altLang="ja-JP" sz="2400" dirty="0"/>
          </a:p>
        </p:txBody>
      </p:sp>
      <p:pic>
        <p:nvPicPr>
          <p:cNvPr id="8" name="図 7"/>
          <p:cNvPicPr>
            <a:picLocks noChangeAspect="1"/>
          </p:cNvPicPr>
          <p:nvPr/>
        </p:nvPicPr>
        <p:blipFill rotWithShape="1">
          <a:blip r:embed="rId2" cstate="print">
            <a:extLst>
              <a:ext uri="{28A0092B-C50C-407E-A947-70E740481C1C}">
                <a14:useLocalDpi xmlns:a14="http://schemas.microsoft.com/office/drawing/2010/main" val="0"/>
              </a:ext>
            </a:extLst>
          </a:blip>
          <a:srcRect l="1468" t="8167" r="40147" b="73210"/>
          <a:stretch/>
        </p:blipFill>
        <p:spPr>
          <a:xfrm>
            <a:off x="290779" y="1183784"/>
            <a:ext cx="1144069" cy="586326"/>
          </a:xfrm>
          <a:prstGeom prst="rect">
            <a:avLst/>
          </a:prstGeom>
        </p:spPr>
      </p:pic>
      <p:sp>
        <p:nvSpPr>
          <p:cNvPr id="9" name="コンテンツ プレースホルダー 2"/>
          <p:cNvSpPr txBox="1">
            <a:spLocks/>
          </p:cNvSpPr>
          <p:nvPr/>
        </p:nvSpPr>
        <p:spPr>
          <a:xfrm>
            <a:off x="4240306" y="1878225"/>
            <a:ext cx="5665693" cy="455813"/>
          </a:xfrm>
          <a:prstGeom prst="rect">
            <a:avLst/>
          </a:prstGeom>
        </p:spPr>
        <p:txBody>
          <a:bodyPr vert="horz" lIns="91440" tIns="45720" rIns="91440" bIns="45720" rtlCol="0">
            <a:noAutofit/>
          </a:bodyPr>
          <a:lstStyle>
            <a:lvl1pPr marL="185738" indent="-185738" algn="l" defTabSz="742950" rtl="0" eaLnBrk="1" latinLnBrk="0" hangingPunct="1">
              <a:lnSpc>
                <a:spcPct val="90000"/>
              </a:lnSpc>
              <a:spcBef>
                <a:spcPts val="813"/>
              </a:spcBef>
              <a:buFont typeface="Arial"/>
              <a:buChar char="•"/>
              <a:defRPr kumimoji="1" sz="2275"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a:buChar char="•"/>
              <a:defRPr kumimoji="1"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a:buChar char="•"/>
              <a:defRPr kumimoji="1" sz="1625"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9pPr>
          </a:lstStyle>
          <a:p>
            <a:pPr marL="269875" lvl="1" indent="-260350">
              <a:spcBef>
                <a:spcPts val="813"/>
              </a:spcBef>
            </a:pPr>
            <a:r>
              <a:rPr lang="en-US" altLang="ja-JP" sz="1600" dirty="0" smtClean="0"/>
              <a:t>Project Owner</a:t>
            </a:r>
            <a:r>
              <a:rPr lang="en-US" altLang="ja-JP" sz="1600" dirty="0"/>
              <a:t>: Prof </a:t>
            </a:r>
            <a:r>
              <a:rPr lang="en-US" altLang="ja-JP" sz="1600" dirty="0" err="1"/>
              <a:t>Liyanage</a:t>
            </a:r>
            <a:r>
              <a:rPr lang="en-US" altLang="ja-JP" sz="1600" dirty="0"/>
              <a:t> C De Silva</a:t>
            </a:r>
            <a:endParaRPr lang="en-US" altLang="ja-JP" sz="1600" dirty="0" smtClean="0"/>
          </a:p>
          <a:p>
            <a:pPr marL="269875" lvl="1" indent="-260350">
              <a:spcBef>
                <a:spcPts val="813"/>
              </a:spcBef>
            </a:pPr>
            <a:r>
              <a:rPr lang="en-US" altLang="ja-JP" sz="1600" dirty="0" smtClean="0"/>
              <a:t>Project Leader: </a:t>
            </a:r>
            <a:r>
              <a:rPr lang="en-US" altLang="ja-JP" sz="1600" dirty="0" err="1"/>
              <a:t>Dr</a:t>
            </a:r>
            <a:r>
              <a:rPr lang="en-US" altLang="ja-JP" sz="1600" dirty="0"/>
              <a:t> Muhammad </a:t>
            </a:r>
            <a:r>
              <a:rPr lang="en-US" altLang="ja-JP" sz="1600" dirty="0" err="1"/>
              <a:t>Saifullah</a:t>
            </a:r>
            <a:r>
              <a:rPr lang="en-US" altLang="ja-JP" sz="1600" dirty="0"/>
              <a:t> Bin Abu </a:t>
            </a:r>
            <a:r>
              <a:rPr lang="en-US" altLang="ja-JP" sz="1600" dirty="0" smtClean="0"/>
              <a:t>Bakar</a:t>
            </a:r>
          </a:p>
          <a:p>
            <a:pPr marL="269875" lvl="1" indent="-260350">
              <a:spcBef>
                <a:spcPts val="813"/>
              </a:spcBef>
            </a:pPr>
            <a:r>
              <a:rPr lang="en-US" altLang="ja-JP" sz="1600" dirty="0" smtClean="0"/>
              <a:t>Project Technical </a:t>
            </a:r>
            <a:r>
              <a:rPr lang="en-US" altLang="ja-JP" sz="1600" dirty="0"/>
              <a:t>Lead: </a:t>
            </a:r>
            <a:r>
              <a:rPr lang="en-US" altLang="ja-JP" sz="1600" dirty="0" err="1"/>
              <a:t>Dr</a:t>
            </a:r>
            <a:r>
              <a:rPr lang="en-US" altLang="ja-JP" sz="1600" dirty="0"/>
              <a:t> </a:t>
            </a:r>
            <a:r>
              <a:rPr lang="en-US" altLang="ja-JP" sz="1600" dirty="0" err="1"/>
              <a:t>Pg</a:t>
            </a:r>
            <a:r>
              <a:rPr lang="en-US" altLang="ja-JP" sz="1600" dirty="0"/>
              <a:t> </a:t>
            </a:r>
            <a:r>
              <a:rPr lang="en-US" altLang="ja-JP" sz="1600" dirty="0" err="1"/>
              <a:t>Emeroylariffion</a:t>
            </a:r>
            <a:r>
              <a:rPr lang="en-US" altLang="ja-JP" sz="1600" dirty="0"/>
              <a:t> Abas</a:t>
            </a:r>
            <a:endParaRPr lang="en-US" altLang="ja-JP" sz="1600" dirty="0" smtClean="0"/>
          </a:p>
          <a:p>
            <a:pPr marL="269875" lvl="1" indent="-260350">
              <a:spcBef>
                <a:spcPts val="813"/>
              </a:spcBef>
            </a:pPr>
            <a:r>
              <a:rPr lang="en-US" altLang="ja-JP" sz="1600" dirty="0" smtClean="0"/>
              <a:t>Project member: </a:t>
            </a:r>
          </a:p>
          <a:p>
            <a:pPr marL="641350" lvl="2" indent="-260350">
              <a:spcBef>
                <a:spcPts val="813"/>
              </a:spcBef>
            </a:pPr>
            <a:r>
              <a:rPr lang="en-US" altLang="ja-JP" sz="1600" dirty="0"/>
              <a:t>Project Technical Lead (Student): </a:t>
            </a:r>
            <a:r>
              <a:rPr lang="ja-JP" altLang="en-US" sz="1600" dirty="0" smtClean="0"/>
              <a:t> </a:t>
            </a:r>
            <a:r>
              <a:rPr lang="en-US" altLang="ja-JP" sz="1600" dirty="0" smtClean="0"/>
              <a:t>Malik</a:t>
            </a:r>
            <a:r>
              <a:rPr lang="ja-JP" altLang="en-US" sz="1600" dirty="0" smtClean="0"/>
              <a:t> </a:t>
            </a:r>
            <a:r>
              <a:rPr lang="en-US" altLang="ja-JP" sz="1600" dirty="0" smtClean="0"/>
              <a:t>Wise</a:t>
            </a:r>
            <a:endParaRPr lang="en-US" altLang="ja-JP" sz="1600" dirty="0" smtClean="0">
              <a:solidFill>
                <a:srgbClr val="FF0000"/>
              </a:solidFill>
            </a:endParaRPr>
          </a:p>
          <a:p>
            <a:pPr marL="641350" lvl="2" indent="-260350">
              <a:spcBef>
                <a:spcPts val="813"/>
              </a:spcBef>
            </a:pPr>
            <a:r>
              <a:rPr lang="en-US" altLang="ja-JP" sz="1600" dirty="0" smtClean="0"/>
              <a:t>Project </a:t>
            </a:r>
            <a:r>
              <a:rPr lang="en-US" altLang="ja-JP" sz="1600" dirty="0"/>
              <a:t>Member: </a:t>
            </a:r>
            <a:r>
              <a:rPr lang="en-US" altLang="ja-JP" sz="1600" dirty="0" smtClean="0">
                <a:solidFill>
                  <a:srgbClr val="FF0000"/>
                </a:solidFill>
              </a:rPr>
              <a:t>TBA</a:t>
            </a:r>
            <a:endParaRPr lang="en-US" altLang="ja-JP" sz="1600" dirty="0" smtClean="0"/>
          </a:p>
          <a:p>
            <a:pPr marL="641350" lvl="2" indent="-260350">
              <a:spcBef>
                <a:spcPts val="813"/>
              </a:spcBef>
            </a:pPr>
            <a:endParaRPr lang="en-US" altLang="ja-JP" sz="1600" dirty="0" smtClean="0"/>
          </a:p>
        </p:txBody>
      </p:sp>
      <p:pic>
        <p:nvPicPr>
          <p:cNvPr id="10" name="図 9"/>
          <p:cNvPicPr>
            <a:picLocks noChangeAspect="1"/>
          </p:cNvPicPr>
          <p:nvPr/>
        </p:nvPicPr>
        <p:blipFill rotWithShape="1">
          <a:blip r:embed="rId3"/>
          <a:srcRect l="1501" t="19909" r="88435" b="16061"/>
          <a:stretch/>
        </p:blipFill>
        <p:spPr>
          <a:xfrm>
            <a:off x="5178877" y="1281635"/>
            <a:ext cx="660999" cy="579433"/>
          </a:xfrm>
          <a:prstGeom prst="rect">
            <a:avLst/>
          </a:prstGeom>
        </p:spPr>
      </p:pic>
      <p:pic>
        <p:nvPicPr>
          <p:cNvPr id="11" name="図 10"/>
          <p:cNvPicPr>
            <a:picLocks noChangeAspect="1"/>
          </p:cNvPicPr>
          <p:nvPr/>
        </p:nvPicPr>
        <p:blipFill rotWithShape="1">
          <a:blip r:embed="rId3"/>
          <a:srcRect l="87904" t="12676" r="2600" b="11085"/>
          <a:stretch/>
        </p:blipFill>
        <p:spPr>
          <a:xfrm>
            <a:off x="4447252" y="1218394"/>
            <a:ext cx="631591" cy="698630"/>
          </a:xfrm>
          <a:prstGeom prst="rect">
            <a:avLst/>
          </a:prstGeom>
        </p:spPr>
      </p:pic>
      <p:sp>
        <p:nvSpPr>
          <p:cNvPr id="12" name="テキスト ボックス 11"/>
          <p:cNvSpPr txBox="1"/>
          <p:nvPr/>
        </p:nvSpPr>
        <p:spPr>
          <a:xfrm>
            <a:off x="5939910" y="1267497"/>
            <a:ext cx="3215980" cy="656590"/>
          </a:xfrm>
          <a:prstGeom prst="rect">
            <a:avLst/>
          </a:prstGeom>
          <a:noFill/>
        </p:spPr>
        <p:txBody>
          <a:bodyPr wrap="square" rtlCol="0">
            <a:spAutoFit/>
          </a:bodyPr>
          <a:lstStyle/>
          <a:p>
            <a:pPr marL="342900" lvl="1" indent="-342900">
              <a:lnSpc>
                <a:spcPts val="2200"/>
              </a:lnSpc>
              <a:buFont typeface="Arial" charset="0"/>
              <a:buChar char="•"/>
            </a:pPr>
            <a:r>
              <a:rPr lang="en-US" altLang="ja-JP" sz="2400" dirty="0" smtClean="0"/>
              <a:t>Project execution</a:t>
            </a:r>
          </a:p>
          <a:p>
            <a:pPr marL="342900" lvl="1" indent="-342900">
              <a:lnSpc>
                <a:spcPts val="2200"/>
              </a:lnSpc>
              <a:buFont typeface="Arial" charset="0"/>
              <a:buChar char="•"/>
            </a:pPr>
            <a:r>
              <a:rPr lang="en-US" altLang="ja-JP" sz="2400" dirty="0" smtClean="0"/>
              <a:t>Local support</a:t>
            </a:r>
            <a:endParaRPr lang="en-US" altLang="ja-JP" sz="2400" dirty="0"/>
          </a:p>
        </p:txBody>
      </p:sp>
      <p:sp>
        <p:nvSpPr>
          <p:cNvPr id="4" name="スライド番号プレースホルダー 3"/>
          <p:cNvSpPr>
            <a:spLocks noGrp="1"/>
          </p:cNvSpPr>
          <p:nvPr>
            <p:ph type="sldNum" sz="quarter" idx="12"/>
          </p:nvPr>
        </p:nvSpPr>
        <p:spPr>
          <a:xfrm>
            <a:off x="9065942" y="100359"/>
            <a:ext cx="840058" cy="517525"/>
          </a:xfrm>
        </p:spPr>
        <p:txBody>
          <a:bodyPr/>
          <a:lstStyle/>
          <a:p>
            <a:fld id="{7E081743-69C2-4806-8438-6E72C5188B45}" type="slidenum">
              <a:rPr lang="ja-JP" altLang="en-US" smtClean="0"/>
              <a:pPr/>
              <a:t>4</a:t>
            </a:fld>
            <a:endParaRPr lang="ja-JP" altLang="en-US" dirty="0"/>
          </a:p>
        </p:txBody>
      </p:sp>
      <p:sp>
        <p:nvSpPr>
          <p:cNvPr id="13" name="角丸四角形 12"/>
          <p:cNvSpPr/>
          <p:nvPr/>
        </p:nvSpPr>
        <p:spPr>
          <a:xfrm>
            <a:off x="385012" y="4562375"/>
            <a:ext cx="8839952" cy="1610885"/>
          </a:xfrm>
          <a:prstGeom prst="roundRect">
            <a:avLst>
              <a:gd name="adj" fmla="val 11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p:cNvSpPr txBox="1"/>
          <p:nvPr/>
        </p:nvSpPr>
        <p:spPr>
          <a:xfrm>
            <a:off x="613660" y="4651249"/>
            <a:ext cx="5450255" cy="1477328"/>
          </a:xfrm>
          <a:prstGeom prst="rect">
            <a:avLst/>
          </a:prstGeom>
          <a:noFill/>
        </p:spPr>
        <p:txBody>
          <a:bodyPr wrap="square" rtlCol="0">
            <a:spAutoFit/>
          </a:bodyPr>
          <a:lstStyle/>
          <a:p>
            <a:r>
              <a:rPr kumimoji="1" lang="en-US" altLang="ja-JP" b="1" dirty="0" smtClean="0"/>
              <a:t>Next Action:</a:t>
            </a:r>
          </a:p>
          <a:p>
            <a:r>
              <a:rPr lang="en-US" altLang="ja-JP" dirty="0"/>
              <a:t> </a:t>
            </a:r>
            <a:r>
              <a:rPr lang="en-US" altLang="ja-JP" dirty="0" smtClean="0"/>
              <a:t>- Exchange Self-introduction sheet</a:t>
            </a:r>
          </a:p>
          <a:p>
            <a:r>
              <a:rPr lang="en-US" altLang="ja-JP" dirty="0"/>
              <a:t> </a:t>
            </a:r>
            <a:r>
              <a:rPr lang="en-US" altLang="ja-JP" dirty="0" smtClean="0"/>
              <a:t>- Define Communication path</a:t>
            </a:r>
          </a:p>
          <a:p>
            <a:endParaRPr kumimoji="1" lang="en-US" altLang="ja-JP" dirty="0"/>
          </a:p>
          <a:p>
            <a:r>
              <a:rPr lang="en-US" altLang="ja-JP" dirty="0" smtClean="0"/>
              <a:t>*Input form will be sent, after meeting.</a:t>
            </a:r>
            <a:endParaRPr kumimoji="1" lang="ja-JP" altLang="en-US" dirty="0"/>
          </a:p>
        </p:txBody>
      </p:sp>
    </p:spTree>
    <p:extLst>
      <p:ext uri="{BB962C8B-B14F-4D97-AF65-F5344CB8AC3E}">
        <p14:creationId xmlns:p14="http://schemas.microsoft.com/office/powerpoint/2010/main" val="18012286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a:xfrm>
            <a:off x="440407" y="877578"/>
            <a:ext cx="8543925" cy="5569333"/>
          </a:xfrm>
        </p:spPr>
        <p:txBody>
          <a:bodyPr>
            <a:normAutofit/>
          </a:bodyPr>
          <a:lstStyle/>
          <a:p>
            <a:r>
              <a:rPr lang="en-US" altLang="ja-JP" sz="2400" dirty="0" smtClean="0"/>
              <a:t>Phase1:</a:t>
            </a:r>
          </a:p>
          <a:p>
            <a:pPr lvl="1"/>
            <a:r>
              <a:rPr lang="en-US" altLang="ja-JP" sz="1800" dirty="0" smtClean="0"/>
              <a:t>Web application: </a:t>
            </a:r>
          </a:p>
          <a:p>
            <a:pPr lvl="2"/>
            <a:r>
              <a:rPr lang="en-US" altLang="ja-JP" sz="1400" dirty="0" smtClean="0"/>
              <a:t>(AIIT): </a:t>
            </a:r>
          </a:p>
          <a:p>
            <a:pPr lvl="3"/>
            <a:r>
              <a:rPr lang="en-US" altLang="ja-JP" sz="1100" dirty="0" smtClean="0"/>
              <a:t>Server </a:t>
            </a:r>
            <a:r>
              <a:rPr lang="en-US" altLang="ja-JP" sz="1100" dirty="0"/>
              <a:t>Side AP   </a:t>
            </a:r>
            <a:r>
              <a:rPr lang="en-US" altLang="ja-JP" sz="1100" dirty="0" smtClean="0"/>
              <a:t>Make  </a:t>
            </a:r>
            <a:r>
              <a:rPr lang="ja-JP" altLang="en-US" sz="1100" dirty="0"/>
              <a:t>～</a:t>
            </a:r>
            <a:r>
              <a:rPr lang="en-US" altLang="ja-JP" sz="1100" dirty="0" smtClean="0"/>
              <a:t>Unit Test : 14</a:t>
            </a:r>
            <a:r>
              <a:rPr lang="en-US" altLang="ja-JP" sz="1100" baseline="30000" dirty="0" smtClean="0"/>
              <a:t>th</a:t>
            </a:r>
            <a:r>
              <a:rPr lang="en-US" altLang="ja-JP" sz="1100" dirty="0" smtClean="0"/>
              <a:t> Feb.</a:t>
            </a:r>
          </a:p>
          <a:p>
            <a:pPr lvl="3"/>
            <a:r>
              <a:rPr lang="en-US" altLang="ja-JP" sz="1100" dirty="0" smtClean="0"/>
              <a:t>Integration :	15</a:t>
            </a:r>
            <a:r>
              <a:rPr lang="en-US" altLang="ja-JP" sz="1100" baseline="30000" dirty="0" smtClean="0"/>
              <a:t>th</a:t>
            </a:r>
            <a:r>
              <a:rPr lang="en-US" altLang="ja-JP" sz="1100" dirty="0" smtClean="0"/>
              <a:t> Feb </a:t>
            </a:r>
            <a:r>
              <a:rPr lang="mr-IN" altLang="ja-JP" sz="1100" dirty="0" smtClean="0"/>
              <a:t>–</a:t>
            </a:r>
            <a:r>
              <a:rPr lang="en-US" altLang="ja-JP" sz="1100" dirty="0" smtClean="0"/>
              <a:t> 11</a:t>
            </a:r>
            <a:r>
              <a:rPr lang="en-US" altLang="ja-JP" sz="1100" baseline="30000" dirty="0" smtClean="0"/>
              <a:t>th</a:t>
            </a:r>
            <a:r>
              <a:rPr lang="en-US" altLang="ja-JP" sz="1100" dirty="0" smtClean="0"/>
              <a:t> Mar.</a:t>
            </a:r>
          </a:p>
          <a:p>
            <a:pPr lvl="2"/>
            <a:r>
              <a:rPr lang="en-US" altLang="ja-JP" sz="1400" dirty="0" smtClean="0"/>
              <a:t>(UBD): to be defined, but expected Unit test to be completed before integration </a:t>
            </a:r>
            <a:r>
              <a:rPr lang="mr-IN" altLang="ja-JP" sz="1400" dirty="0" smtClean="0"/>
              <a:t>–</a:t>
            </a:r>
            <a:r>
              <a:rPr lang="en-US" altLang="ja-JP" sz="1400" dirty="0" smtClean="0"/>
              <a:t> 15</a:t>
            </a:r>
            <a:r>
              <a:rPr lang="en-US" altLang="ja-JP" sz="1400" baseline="30000" dirty="0" smtClean="0"/>
              <a:t>th</a:t>
            </a:r>
            <a:r>
              <a:rPr lang="en-US" altLang="ja-JP" sz="1400" dirty="0" smtClean="0"/>
              <a:t> Feb.</a:t>
            </a:r>
          </a:p>
          <a:p>
            <a:pPr lvl="1"/>
            <a:r>
              <a:rPr lang="en-US" altLang="ja-JP" sz="1800" dirty="0" smtClean="0"/>
              <a:t>Sensing devices: provided to UBD </a:t>
            </a:r>
          </a:p>
          <a:p>
            <a:pPr lvl="1"/>
            <a:r>
              <a:rPr lang="en-US" altLang="ja-JP" sz="1800" dirty="0" smtClean="0"/>
              <a:t>Observation plan</a:t>
            </a:r>
          </a:p>
          <a:p>
            <a:pPr lvl="2"/>
            <a:r>
              <a:rPr lang="en-US" altLang="ja-JP" sz="1475" dirty="0" smtClean="0"/>
              <a:t>Sample modeling</a:t>
            </a:r>
          </a:p>
          <a:p>
            <a:pPr lvl="2"/>
            <a:endParaRPr lang="en-US" altLang="ja-JP" sz="1475" dirty="0" smtClean="0"/>
          </a:p>
          <a:p>
            <a:r>
              <a:rPr lang="en-US" altLang="ja-JP" sz="2400" dirty="0" smtClean="0"/>
              <a:t>Phase2: </a:t>
            </a:r>
            <a:r>
              <a:rPr lang="en-US" altLang="ja-JP" sz="2400" dirty="0" err="1" smtClean="0"/>
              <a:t>SysML</a:t>
            </a:r>
            <a:r>
              <a:rPr lang="en-US" altLang="ja-JP" sz="2400" dirty="0" smtClean="0"/>
              <a:t> study</a:t>
            </a:r>
            <a:endParaRPr lang="en-US" altLang="ja-JP" sz="2400" dirty="0"/>
          </a:p>
          <a:p>
            <a:pPr lvl="1"/>
            <a:r>
              <a:rPr lang="en-US" altLang="ja-JP" sz="1800" dirty="0"/>
              <a:t>Web application: </a:t>
            </a:r>
          </a:p>
          <a:p>
            <a:pPr lvl="2"/>
            <a:r>
              <a:rPr lang="en-US" altLang="ja-JP" sz="1400" dirty="0"/>
              <a:t>(AIIT): </a:t>
            </a:r>
          </a:p>
          <a:p>
            <a:pPr lvl="3"/>
            <a:r>
              <a:rPr lang="en-US" altLang="ja-JP" sz="1100" dirty="0"/>
              <a:t>Server Side AP   Make  </a:t>
            </a:r>
            <a:r>
              <a:rPr lang="ja-JP" altLang="en-US" sz="1100" dirty="0"/>
              <a:t>～</a:t>
            </a:r>
            <a:r>
              <a:rPr lang="en-US" altLang="ja-JP" sz="1100" dirty="0"/>
              <a:t>Unit Test : 14</a:t>
            </a:r>
            <a:r>
              <a:rPr lang="en-US" altLang="ja-JP" sz="1100" baseline="30000" dirty="0"/>
              <a:t>th</a:t>
            </a:r>
            <a:r>
              <a:rPr lang="en-US" altLang="ja-JP" sz="1100" dirty="0"/>
              <a:t> Feb.</a:t>
            </a:r>
          </a:p>
          <a:p>
            <a:pPr lvl="1"/>
            <a:endParaRPr lang="en-US" altLang="ja-JP" sz="1800" dirty="0" smtClean="0"/>
          </a:p>
          <a:p>
            <a:pPr lvl="1"/>
            <a:endParaRPr lang="en-US" altLang="ja-JP" sz="1800" dirty="0" smtClean="0"/>
          </a:p>
          <a:p>
            <a:endParaRPr lang="en-US" altLang="ja-JP" sz="2400" dirty="0" smtClean="0"/>
          </a:p>
          <a:p>
            <a:endParaRPr kumimoji="1" lang="ja-JP" altLang="en-US" sz="2400" dirty="0"/>
          </a:p>
        </p:txBody>
      </p:sp>
      <p:sp>
        <p:nvSpPr>
          <p:cNvPr id="5" name="タイトル 1"/>
          <p:cNvSpPr txBox="1">
            <a:spLocks/>
          </p:cNvSpPr>
          <p:nvPr/>
        </p:nvSpPr>
        <p:spPr>
          <a:xfrm>
            <a:off x="0" y="-45019"/>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a:t>
            </a:r>
            <a:r>
              <a:rPr lang="en-US" altLang="ja-JP" b="1" dirty="0" smtClean="0">
                <a:solidFill>
                  <a:schemeClr val="bg1"/>
                </a:solidFill>
              </a:rPr>
              <a:t>Progress Update</a:t>
            </a:r>
            <a:endParaRPr lang="ja-JP" altLang="en-US" b="1" dirty="0">
              <a:solidFill>
                <a:schemeClr val="bg1"/>
              </a:solidFill>
            </a:endParaRPr>
          </a:p>
        </p:txBody>
      </p:sp>
      <p:graphicFrame>
        <p:nvGraphicFramePr>
          <p:cNvPr id="7" name="表 6"/>
          <p:cNvGraphicFramePr>
            <a:graphicFrameLocks noGrp="1"/>
          </p:cNvGraphicFramePr>
          <p:nvPr>
            <p:extLst>
              <p:ext uri="{D42A27DB-BD31-4B8C-83A1-F6EECF244321}">
                <p14:modId xmlns:p14="http://schemas.microsoft.com/office/powerpoint/2010/main" val="341350965"/>
              </p:ext>
            </p:extLst>
          </p:nvPr>
        </p:nvGraphicFramePr>
        <p:xfrm>
          <a:off x="644889" y="4846323"/>
          <a:ext cx="8695574" cy="1798320"/>
        </p:xfrm>
        <a:graphic>
          <a:graphicData uri="http://schemas.openxmlformats.org/drawingml/2006/table">
            <a:tbl>
              <a:tblPr firstRow="1" bandRow="1">
                <a:tableStyleId>{5C22544A-7EE6-4342-B048-85BDC9FD1C3A}</a:tableStyleId>
              </a:tblPr>
              <a:tblGrid>
                <a:gridCol w="1232035"/>
                <a:gridCol w="3357905"/>
                <a:gridCol w="4105634"/>
              </a:tblGrid>
              <a:tr h="0">
                <a:tc>
                  <a:txBody>
                    <a:bodyPr/>
                    <a:lstStyle/>
                    <a:p>
                      <a:endParaRPr kumimoji="1" lang="ja-JP" altLang="en-US" sz="1100" dirty="0"/>
                    </a:p>
                  </a:txBody>
                  <a:tcPr/>
                </a:tc>
                <a:tc>
                  <a:txBody>
                    <a:bodyPr/>
                    <a:lstStyle/>
                    <a:p>
                      <a:r>
                        <a:rPr kumimoji="1" lang="en-US" altLang="ja-JP" sz="1100" dirty="0" smtClean="0"/>
                        <a:t>Phase1: Observation</a:t>
                      </a:r>
                      <a:endParaRPr kumimoji="1" lang="ja-JP" altLang="en-US" sz="1100" dirty="0"/>
                    </a:p>
                  </a:txBody>
                  <a:tcPr/>
                </a:tc>
                <a:tc>
                  <a:txBody>
                    <a:bodyPr/>
                    <a:lstStyle/>
                    <a:p>
                      <a:r>
                        <a:rPr kumimoji="1" lang="en-US" altLang="ja-JP" sz="1100" dirty="0" smtClean="0"/>
                        <a:t>Phase2: Product</a:t>
                      </a:r>
                      <a:r>
                        <a:rPr kumimoji="1" lang="en-US" altLang="ja-JP" sz="1100" baseline="0" dirty="0" smtClean="0"/>
                        <a:t> improvement</a:t>
                      </a:r>
                      <a:endParaRPr kumimoji="1" lang="ja-JP" altLang="en-US" sz="1100" dirty="0"/>
                    </a:p>
                  </a:txBody>
                  <a:tcPr/>
                </a:tc>
              </a:tr>
              <a:tr h="0">
                <a:tc>
                  <a:txBody>
                    <a:bodyPr/>
                    <a:lstStyle/>
                    <a:p>
                      <a:r>
                        <a:rPr kumimoji="1" lang="en-US" altLang="ja-JP" sz="1100" dirty="0" smtClean="0"/>
                        <a:t>Objectives</a:t>
                      </a:r>
                      <a:endParaRPr kumimoji="1" lang="ja-JP" altLang="en-US" sz="1100" dirty="0"/>
                    </a:p>
                  </a:txBody>
                  <a:tcPr/>
                </a:tc>
                <a:tc>
                  <a:txBody>
                    <a:bodyPr/>
                    <a:lstStyle/>
                    <a:p>
                      <a:r>
                        <a:rPr kumimoji="1" lang="en-US" altLang="ja-JP" sz="1100" dirty="0" smtClean="0"/>
                        <a:t>Conduct</a:t>
                      </a:r>
                      <a:r>
                        <a:rPr kumimoji="1" lang="en-US" altLang="ja-JP" sz="1100" baseline="0" dirty="0" smtClean="0"/>
                        <a:t> outdoor observation with existing product</a:t>
                      </a:r>
                      <a:endParaRPr kumimoji="1" lang="ja-JP" altLang="en-US" sz="1100" dirty="0"/>
                    </a:p>
                  </a:txBody>
                  <a:tcPr/>
                </a:tc>
                <a:tc>
                  <a:txBody>
                    <a:bodyPr/>
                    <a:lstStyle/>
                    <a:p>
                      <a:r>
                        <a:rPr kumimoji="1" lang="en-US" altLang="ja-JP" sz="1100" dirty="0" smtClean="0"/>
                        <a:t>Enhance functionality</a:t>
                      </a:r>
                      <a:r>
                        <a:rPr kumimoji="1" lang="en-US" altLang="ja-JP" sz="1100" baseline="0" dirty="0" smtClean="0"/>
                        <a:t> for further detail, </a:t>
                      </a:r>
                      <a:r>
                        <a:rPr kumimoji="1" lang="en-US" altLang="ja-JP" sz="1100" baseline="0" dirty="0" smtClean="0"/>
                        <a:t>accurate monitoring</a:t>
                      </a:r>
                      <a:endParaRPr kumimoji="1" lang="ja-JP" altLang="en-US" sz="1100" dirty="0"/>
                    </a:p>
                  </a:txBody>
                  <a:tcPr/>
                </a:tc>
              </a:tr>
              <a:tr h="0">
                <a:tc>
                  <a:txBody>
                    <a:bodyPr/>
                    <a:lstStyle/>
                    <a:p>
                      <a:r>
                        <a:rPr kumimoji="1" lang="en-US" altLang="ja-JP" sz="1100" dirty="0" smtClean="0"/>
                        <a:t>Output</a:t>
                      </a:r>
                      <a:endParaRPr kumimoji="1" lang="ja-JP" altLang="en-US" sz="1100" dirty="0"/>
                    </a:p>
                  </a:txBody>
                  <a:tcPr/>
                </a:tc>
                <a:tc>
                  <a:txBody>
                    <a:bodyPr/>
                    <a:lstStyle/>
                    <a:p>
                      <a:r>
                        <a:rPr kumimoji="1" lang="en-US" altLang="ja-JP" sz="1100" dirty="0" smtClean="0"/>
                        <a:t>Observation report</a:t>
                      </a:r>
                      <a:endParaRPr kumimoji="1" lang="ja-JP" altLang="en-US" sz="1100" dirty="0"/>
                    </a:p>
                  </a:txBody>
                  <a:tcPr/>
                </a:tc>
                <a:tc>
                  <a:txBody>
                    <a:bodyPr/>
                    <a:lstStyle/>
                    <a:p>
                      <a:r>
                        <a:rPr kumimoji="1" lang="en-US" altLang="ja-JP" sz="1100" dirty="0" smtClean="0"/>
                        <a:t>Enhanced </a:t>
                      </a:r>
                      <a:r>
                        <a:rPr kumimoji="1" lang="en-US" altLang="ja-JP" sz="1100" baseline="0" dirty="0" smtClean="0"/>
                        <a:t>observation </a:t>
                      </a:r>
                      <a:r>
                        <a:rPr kumimoji="1" lang="en-US" altLang="ja-JP" sz="1100" baseline="0" dirty="0" smtClean="0"/>
                        <a:t>devices, Observation </a:t>
                      </a:r>
                      <a:r>
                        <a:rPr kumimoji="1" lang="en-US" altLang="ja-JP" sz="1100" baseline="0" dirty="0" smtClean="0"/>
                        <a:t>report</a:t>
                      </a:r>
                      <a:endParaRPr kumimoji="1" lang="ja-JP" altLang="en-US" sz="1100" dirty="0"/>
                    </a:p>
                  </a:txBody>
                  <a:tcPr/>
                </a:tc>
              </a:tr>
              <a:tr h="0">
                <a:tc>
                  <a:txBody>
                    <a:bodyPr/>
                    <a:lstStyle/>
                    <a:p>
                      <a:r>
                        <a:rPr kumimoji="1" lang="en-US" altLang="ja-JP" sz="1100" dirty="0" smtClean="0"/>
                        <a:t>Approach</a:t>
                      </a:r>
                      <a:endParaRPr kumimoji="1" lang="ja-JP" altLang="en-US" sz="1100" dirty="0"/>
                    </a:p>
                  </a:txBody>
                  <a:tcPr/>
                </a:tc>
                <a:tc>
                  <a:txBody>
                    <a:bodyPr/>
                    <a:lstStyle/>
                    <a:p>
                      <a:r>
                        <a:rPr kumimoji="1" lang="en-US" altLang="ja-JP" sz="1100" dirty="0" smtClean="0"/>
                        <a:t>Demonstration focus</a:t>
                      </a:r>
                      <a:endParaRPr kumimoji="1" lang="ja-JP" altLang="en-US" sz="1100" dirty="0"/>
                    </a:p>
                  </a:txBody>
                  <a:tcPr/>
                </a:tc>
                <a:tc>
                  <a:txBody>
                    <a:bodyPr/>
                    <a:lstStyle/>
                    <a:p>
                      <a:r>
                        <a:rPr kumimoji="1" lang="en-US" altLang="ja-JP" sz="1100" baseline="0" dirty="0" smtClean="0"/>
                        <a:t>Along with system modeling approach</a:t>
                      </a:r>
                      <a:endParaRPr kumimoji="1" lang="ja-JP" altLang="en-US" sz="1100" dirty="0"/>
                    </a:p>
                  </a:txBody>
                  <a:tcPr/>
                </a:tc>
              </a:tr>
              <a:tr h="0">
                <a:tc>
                  <a:txBody>
                    <a:bodyPr/>
                    <a:lstStyle/>
                    <a:p>
                      <a:r>
                        <a:rPr kumimoji="1" lang="en-US" altLang="ja-JP" sz="1100" dirty="0" smtClean="0"/>
                        <a:t>Preparation</a:t>
                      </a:r>
                      <a:endParaRPr kumimoji="1" lang="ja-JP" altLang="en-US" sz="1100" dirty="0"/>
                    </a:p>
                  </a:txBody>
                  <a:tcPr/>
                </a:tc>
                <a:tc>
                  <a:txBody>
                    <a:bodyPr/>
                    <a:lstStyle/>
                    <a:p>
                      <a:r>
                        <a:rPr kumimoji="1" lang="en-US" altLang="ja-JP" sz="1100" dirty="0" smtClean="0"/>
                        <a:t>Device redevelopment</a:t>
                      </a:r>
                    </a:p>
                    <a:p>
                      <a:r>
                        <a:rPr kumimoji="1" lang="en-US" altLang="ja-JP" sz="1100" dirty="0" smtClean="0"/>
                        <a:t>Testing</a:t>
                      </a:r>
                      <a:r>
                        <a:rPr kumimoji="1" lang="en-US" altLang="ja-JP" sz="1100" baseline="0" dirty="0" smtClean="0"/>
                        <a:t> plan</a:t>
                      </a:r>
                      <a:endParaRPr kumimoji="1" lang="ja-JP" altLang="en-US" sz="1100" dirty="0"/>
                    </a:p>
                  </a:txBody>
                  <a:tcPr/>
                </a:tc>
                <a:tc>
                  <a:txBody>
                    <a:bodyPr/>
                    <a:lstStyle/>
                    <a:p>
                      <a:r>
                        <a:rPr kumimoji="1" lang="en-US" altLang="ja-JP" sz="1100" dirty="0" smtClean="0"/>
                        <a:t>System modeling (Study, Workshop, design)</a:t>
                      </a:r>
                    </a:p>
                    <a:p>
                      <a:r>
                        <a:rPr kumimoji="1" lang="en-US" altLang="ja-JP" sz="1100" dirty="0" smtClean="0"/>
                        <a:t>Device redevelopment</a:t>
                      </a:r>
                    </a:p>
                    <a:p>
                      <a:r>
                        <a:rPr kumimoji="1" lang="en-US" altLang="ja-JP" sz="1100" dirty="0" smtClean="0"/>
                        <a:t>Testing</a:t>
                      </a:r>
                      <a:r>
                        <a:rPr kumimoji="1" lang="en-US" altLang="ja-JP" sz="1100" baseline="0" dirty="0" smtClean="0"/>
                        <a:t> plan</a:t>
                      </a:r>
                      <a:endParaRPr kumimoji="1" lang="ja-JP" altLang="en-US" sz="1100" dirty="0" smtClean="0"/>
                    </a:p>
                  </a:txBody>
                  <a:tcPr/>
                </a:tc>
              </a:tr>
            </a:tbl>
          </a:graphicData>
        </a:graphic>
      </p:graphicFrame>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5</a:t>
            </a:fld>
            <a:endParaRPr lang="ja-JP" altLang="en-US" dirty="0"/>
          </a:p>
        </p:txBody>
      </p:sp>
    </p:spTree>
    <p:extLst>
      <p:ext uri="{BB962C8B-B14F-4D97-AF65-F5344CB8AC3E}">
        <p14:creationId xmlns:p14="http://schemas.microsoft.com/office/powerpoint/2010/main" val="4582270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6</a:t>
            </a:fld>
            <a:endParaRPr lang="ja-JP" altLang="en-US" dirty="0"/>
          </a:p>
        </p:txBody>
      </p:sp>
      <p:sp>
        <p:nvSpPr>
          <p:cNvPr id="5"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a:t>
            </a:r>
            <a:r>
              <a:rPr lang="en-US" altLang="ja-JP" b="1" dirty="0" smtClean="0">
                <a:solidFill>
                  <a:schemeClr val="bg1"/>
                </a:solidFill>
              </a:rPr>
              <a:t>Sample </a:t>
            </a:r>
            <a:r>
              <a:rPr lang="en-US" altLang="ja-JP" b="1" dirty="0" err="1" smtClean="0">
                <a:solidFill>
                  <a:schemeClr val="bg1"/>
                </a:solidFill>
              </a:rPr>
              <a:t>SysML</a:t>
            </a:r>
            <a:r>
              <a:rPr lang="en-US" altLang="ja-JP" b="1" dirty="0" smtClean="0">
                <a:solidFill>
                  <a:schemeClr val="bg1"/>
                </a:solidFill>
              </a:rPr>
              <a:t> for Phase 1</a:t>
            </a:r>
            <a:endParaRPr lang="ja-JP" altLang="en-US" b="1" dirty="0">
              <a:solidFill>
                <a:schemeClr val="bg1"/>
              </a:solidFill>
            </a:endParaRPr>
          </a:p>
        </p:txBody>
      </p:sp>
      <p:sp>
        <p:nvSpPr>
          <p:cNvPr id="6"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5</a:t>
            </a:fld>
            <a:endParaRPr lang="ja-JP" altLang="en-US" dirty="0"/>
          </a:p>
        </p:txBody>
      </p:sp>
      <p:sp>
        <p:nvSpPr>
          <p:cNvPr id="7" name="角丸四角形 6"/>
          <p:cNvSpPr/>
          <p:nvPr/>
        </p:nvSpPr>
        <p:spPr>
          <a:xfrm>
            <a:off x="3137835" y="2964581"/>
            <a:ext cx="3445845" cy="15977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To be explained by </a:t>
            </a:r>
            <a:r>
              <a:rPr kumimoji="1" lang="en-US" altLang="ja-JP" dirty="0" err="1" smtClean="0"/>
              <a:t>Yatabe</a:t>
            </a:r>
            <a:endParaRPr kumimoji="1" lang="ja-JP" altLang="en-US" dirty="0"/>
          </a:p>
        </p:txBody>
      </p:sp>
    </p:spTree>
    <p:extLst>
      <p:ext uri="{BB962C8B-B14F-4D97-AF65-F5344CB8AC3E}">
        <p14:creationId xmlns:p14="http://schemas.microsoft.com/office/powerpoint/2010/main" val="1933727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p>
            <a:r>
              <a:rPr kumimoji="1" lang="en-US" altLang="ja-JP" dirty="0" smtClean="0"/>
              <a:t>Progress on Web development</a:t>
            </a:r>
          </a:p>
          <a:p>
            <a:r>
              <a:rPr lang="en-US" altLang="ja-JP" dirty="0" smtClean="0"/>
              <a:t>Progress on </a:t>
            </a:r>
            <a:r>
              <a:rPr lang="en-US" altLang="ja-JP" dirty="0" err="1" smtClean="0"/>
              <a:t>SysML</a:t>
            </a:r>
            <a:r>
              <a:rPr lang="en-US" altLang="ja-JP" dirty="0" smtClean="0"/>
              <a:t> study</a:t>
            </a:r>
            <a:endParaRPr kumimoji="1" lang="en-US" altLang="ja-JP" dirty="0" smtClean="0"/>
          </a:p>
          <a:p>
            <a:r>
              <a:rPr kumimoji="1" lang="en-US" altLang="ja-JP" dirty="0" smtClean="0"/>
              <a:t>Observation plan update</a:t>
            </a:r>
          </a:p>
          <a:p>
            <a:r>
              <a:rPr lang="en-US" altLang="ja-JP" dirty="0" smtClean="0"/>
              <a:t>Project communication plan</a:t>
            </a:r>
          </a:p>
          <a:p>
            <a:pPr lvl="1"/>
            <a:r>
              <a:rPr kumimoji="1" lang="en-US" altLang="ja-JP" dirty="0" smtClean="0"/>
              <a:t>Introduction sheet</a:t>
            </a:r>
          </a:p>
          <a:p>
            <a:pPr lvl="1"/>
            <a:r>
              <a:rPr lang="en-US" altLang="ja-JP" dirty="0" smtClean="0"/>
              <a:t>Define </a:t>
            </a:r>
            <a:r>
              <a:rPr kumimoji="1" lang="en-US" altLang="ja-JP" dirty="0" smtClean="0"/>
              <a:t>Communication path</a:t>
            </a:r>
            <a:endParaRPr kumimoji="1" lang="ja-JP" altLang="en-US" dirty="0"/>
          </a:p>
        </p:txBody>
      </p:sp>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7</a:t>
            </a:fld>
            <a:endParaRPr lang="ja-JP" altLang="en-US" dirty="0"/>
          </a:p>
        </p:txBody>
      </p:sp>
      <p:sp>
        <p:nvSpPr>
          <p:cNvPr id="5"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a:t>
            </a:r>
            <a:r>
              <a:rPr lang="en-US" altLang="ja-JP" b="1" dirty="0" smtClean="0">
                <a:solidFill>
                  <a:schemeClr val="bg1"/>
                </a:solidFill>
              </a:rPr>
              <a:t>Next action</a:t>
            </a:r>
            <a:endParaRPr lang="ja-JP" altLang="en-US" b="1" dirty="0">
              <a:solidFill>
                <a:schemeClr val="bg1"/>
              </a:solidFill>
            </a:endParaRPr>
          </a:p>
        </p:txBody>
      </p:sp>
      <p:sp>
        <p:nvSpPr>
          <p:cNvPr id="6"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7</a:t>
            </a:fld>
            <a:endParaRPr lang="ja-JP" altLang="en-US" dirty="0"/>
          </a:p>
        </p:txBody>
      </p:sp>
    </p:spTree>
    <p:extLst>
      <p:ext uri="{BB962C8B-B14F-4D97-AF65-F5344CB8AC3E}">
        <p14:creationId xmlns:p14="http://schemas.microsoft.com/office/powerpoint/2010/main" val="1382366811"/>
      </p:ext>
    </p:extLst>
  </p:cSld>
  <p:clrMapOvr>
    <a:masterClrMapping/>
  </p:clrMapOvr>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1531</TotalTime>
  <Words>304</Words>
  <Application>Microsoft Macintosh PowerPoint</Application>
  <PresentationFormat>A4 210x297 mm</PresentationFormat>
  <Paragraphs>132</Paragraphs>
  <Slides>7</Slides>
  <Notes>1</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7</vt:i4>
      </vt:variant>
    </vt:vector>
  </HeadingPairs>
  <TitlesOfParts>
    <vt:vector size="14" baseType="lpstr">
      <vt:lpstr>Mangal</vt:lpstr>
      <vt:lpstr>Wingdings</vt:lpstr>
      <vt:lpstr>Yu Gothic</vt:lpstr>
      <vt:lpstr>Yu Gothic Light</vt:lpstr>
      <vt:lpstr>Yu Mincho</vt:lpstr>
      <vt:lpstr>Arial</vt:lpstr>
      <vt:lpstr>ホワイト</vt:lpstr>
      <vt:lpstr>Global PBL with UBD Regular update meeting   Flood Observing System Researching project</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Proposal for Flood Observing System Researching project</dc:title>
  <dc:creator>あだちひろし</dc:creator>
  <cp:lastModifiedBy>adachihi@gmail.com</cp:lastModifiedBy>
  <cp:revision>89</cp:revision>
  <cp:lastPrinted>2016-11-08T06:28:10Z</cp:lastPrinted>
  <dcterms:created xsi:type="dcterms:W3CDTF">2016-11-06T15:02:24Z</dcterms:created>
  <dcterms:modified xsi:type="dcterms:W3CDTF">2017-01-21T04:10:37Z</dcterms:modified>
</cp:coreProperties>
</file>

<file path=docProps/thumbnail.jpeg>
</file>